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7.jpg" ContentType="image/jpeg"/>
  <Override PartName="/ppt/media/image2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333" r:id="rId1"/>
  </p:sldMasterIdLst>
  <p:sldIdLst>
    <p:sldId id="256" r:id="rId2"/>
    <p:sldId id="258" r:id="rId3"/>
    <p:sldId id="265" r:id="rId4"/>
    <p:sldId id="305" r:id="rId5"/>
    <p:sldId id="277" r:id="rId6"/>
    <p:sldId id="276" r:id="rId7"/>
    <p:sldId id="284" r:id="rId8"/>
    <p:sldId id="301" r:id="rId9"/>
    <p:sldId id="306" r:id="rId10"/>
    <p:sldId id="307" r:id="rId11"/>
    <p:sldId id="308" r:id="rId12"/>
    <p:sldId id="303" r:id="rId13"/>
    <p:sldId id="262" r:id="rId14"/>
    <p:sldId id="263" r:id="rId1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3"/>
    <p:restoredTop sz="94715"/>
  </p:normalViewPr>
  <p:slideViewPr>
    <p:cSldViewPr>
      <p:cViewPr varScale="1">
        <p:scale>
          <a:sx n="94" d="100"/>
          <a:sy n="94" d="100"/>
        </p:scale>
        <p:origin x="232" y="7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12/30/20</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38100">
              <a:lnSpc>
                <a:spcPts val="1810"/>
              </a:lnSpc>
            </a:pPr>
            <a:fld id="{81D60167-4931-47E6-BA6A-407CBD079E47}" type="slidenum">
              <a:rPr lang="en-IN" smtClean="0"/>
              <a:t>‹#›</a:t>
            </a:fld>
            <a:endParaRPr lang="en-IN" dirty="0"/>
          </a:p>
        </p:txBody>
      </p:sp>
    </p:spTree>
    <p:extLst>
      <p:ext uri="{BB962C8B-B14F-4D97-AF65-F5344CB8AC3E}">
        <p14:creationId xmlns:p14="http://schemas.microsoft.com/office/powerpoint/2010/main" val="3116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349596832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592290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208345123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9683673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280955160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3952024824"/>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22331984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31549311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12/30/20</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38100">
              <a:lnSpc>
                <a:spcPts val="1810"/>
              </a:lnSpc>
            </a:pPr>
            <a:fld id="{81D60167-4931-47E6-BA6A-407CBD079E47}" type="slidenum">
              <a:rPr lang="en-IN" smtClean="0"/>
              <a:t>‹#›</a:t>
            </a:fld>
            <a:endParaRPr lang="en-IN" dirty="0"/>
          </a:p>
        </p:txBody>
      </p:sp>
    </p:spTree>
    <p:extLst>
      <p:ext uri="{BB962C8B-B14F-4D97-AF65-F5344CB8AC3E}">
        <p14:creationId xmlns:p14="http://schemas.microsoft.com/office/powerpoint/2010/main" val="700163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172632052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8" name="Footer Placeholder 7"/>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49097629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12/30/20</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ts val="1810"/>
              </a:lnSpc>
            </a:pPr>
            <a:fld id="{81D60167-4931-47E6-BA6A-407CBD079E47}" type="slidenum">
              <a:rPr lang="en-IN" smtClean="0"/>
              <a:t>‹#›</a:t>
            </a:fld>
            <a:endParaRPr lang="en-IN"/>
          </a:p>
        </p:txBody>
      </p:sp>
    </p:spTree>
    <p:extLst>
      <p:ext uri="{BB962C8B-B14F-4D97-AF65-F5344CB8AC3E}">
        <p14:creationId xmlns:p14="http://schemas.microsoft.com/office/powerpoint/2010/main" val="2842520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12/30/20</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ts val="1810"/>
              </a:lnSpc>
            </a:pPr>
            <a:fld id="{81D60167-4931-47E6-BA6A-407CBD079E47}" type="slidenum">
              <a:rPr lang="en-IN" smtClean="0"/>
              <a:t>‹#›</a:t>
            </a:fld>
            <a:endParaRPr lang="en-IN"/>
          </a:p>
        </p:txBody>
      </p:sp>
    </p:spTree>
    <p:extLst>
      <p:ext uri="{BB962C8B-B14F-4D97-AF65-F5344CB8AC3E}">
        <p14:creationId xmlns:p14="http://schemas.microsoft.com/office/powerpoint/2010/main" val="2436582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lnSpc>
                <a:spcPct val="100000"/>
              </a:lnSpc>
            </a:pPr>
            <a:endParaRPr lang="en-IN" sz="1200" b="0" strike="noStrike" spc="-1" dirty="0">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272622575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38100">
              <a:lnSpc>
                <a:spcPts val="1810"/>
              </a:lnSpc>
            </a:pPr>
            <a:fld id="{81D60167-4931-47E6-BA6A-407CBD079E47}" type="slidenum">
              <a:rPr lang="en-IN" smtClean="0"/>
              <a:t>‹#›</a:t>
            </a:fld>
            <a:endParaRPr lang="en-IN" dirty="0"/>
          </a:p>
        </p:txBody>
      </p:sp>
      <p:sp>
        <p:nvSpPr>
          <p:cNvPr id="5" name="Date Placeholder 4"/>
          <p:cNvSpPr>
            <a:spLocks noGrp="1"/>
          </p:cNvSpPr>
          <p:nvPr>
            <p:ph type="dt" sz="half" idx="10"/>
          </p:nvPr>
        </p:nvSpPr>
        <p:spPr/>
        <p:txBody>
          <a:bodyPr/>
          <a:lstStyle/>
          <a:p>
            <a:fld id="{1D8BD707-D9CF-40AE-B4C6-C98DA3205C09}" type="datetimeFigureOut">
              <a:rPr lang="en-US" smtClean="0"/>
              <a:t>12/30/20</a:t>
            </a:fld>
            <a:endParaRPr lang="en-US" dirty="0"/>
          </a:p>
        </p:txBody>
      </p:sp>
    </p:spTree>
    <p:extLst>
      <p:ext uri="{BB962C8B-B14F-4D97-AF65-F5344CB8AC3E}">
        <p14:creationId xmlns:p14="http://schemas.microsoft.com/office/powerpoint/2010/main" val="3222219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lnSpc>
                <a:spcPct val="100000"/>
              </a:lnSpc>
            </a:pPr>
            <a:endParaRPr lang="en-IN" sz="1200" b="0" strike="noStrike" spc="-1" dirty="0">
              <a:latin typeface="Times New Roman"/>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lgn="ctr">
              <a:lnSpc>
                <a:spcPct val="100000"/>
              </a:lnSpc>
            </a:pPr>
            <a:r>
              <a:rPr lang="en-US" sz="1200" b="0" strike="noStrike" spc="-1">
                <a:latin typeface="Times New Roman"/>
              </a:rPr>
              <a:t>DSNCR2020, Smt.Kashibai Navale College of Engineering, Pune</a:t>
            </a:r>
            <a:endParaRPr lang="en-IN" sz="1200" b="0" strike="noStrike" spc="-1" dirty="0">
              <a:latin typeface="Times New Roman"/>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lgn="r">
              <a:lnSpc>
                <a:spcPct val="100000"/>
              </a:lnSpc>
            </a:pPr>
            <a:fld id="{5001D6C3-09CB-4728-BA52-DB8BE461197F}" type="slidenum">
              <a:rPr lang="en-IN" sz="1200" b="0" strike="noStrike" spc="-1" smtClean="0">
                <a:solidFill>
                  <a:srgbClr val="8B8B8B"/>
                </a:solidFill>
                <a:latin typeface="Calibri"/>
              </a:rPr>
              <a:t>‹#›</a:t>
            </a:fld>
            <a:endParaRPr lang="en-IN" sz="1200" b="0" strike="noStrike" spc="-1">
              <a:latin typeface="Times New Roman"/>
            </a:endParaRPr>
          </a:p>
        </p:txBody>
      </p:sp>
    </p:spTree>
    <p:extLst>
      <p:ext uri="{BB962C8B-B14F-4D97-AF65-F5344CB8AC3E}">
        <p14:creationId xmlns:p14="http://schemas.microsoft.com/office/powerpoint/2010/main" val="4025082408"/>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incometaxindiaefiling.gov.in/" TargetMode="External"/><Relationship Id="rId2" Type="http://schemas.openxmlformats.org/officeDocument/2006/relationships/hyperlink" Target="https://resident.uidai.gov.in/verify" TargetMode="Externa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3600" y="1690115"/>
            <a:ext cx="7219315" cy="1428789"/>
          </a:xfrm>
          <a:prstGeom prst="rect">
            <a:avLst/>
          </a:prstGeom>
        </p:spPr>
        <p:txBody>
          <a:bodyPr vert="horz" wrap="square" lIns="0" tIns="12700" rIns="0" bIns="0" rtlCol="0">
            <a:spAutoFit/>
          </a:bodyPr>
          <a:lstStyle/>
          <a:p>
            <a:pPr marL="672465" marR="5080" indent="-660400" algn="ctr">
              <a:lnSpc>
                <a:spcPct val="117900"/>
              </a:lnSpc>
              <a:spcBef>
                <a:spcPts val="100"/>
              </a:spcBef>
            </a:pPr>
            <a:r>
              <a:rPr sz="2800" b="0" spc="-5" dirty="0">
                <a:latin typeface="Times New Roman"/>
                <a:cs typeface="Times New Roman"/>
              </a:rPr>
              <a:t>Department </a:t>
            </a:r>
            <a:r>
              <a:rPr sz="2800" b="0" dirty="0">
                <a:latin typeface="Times New Roman"/>
                <a:cs typeface="Times New Roman"/>
              </a:rPr>
              <a:t>of </a:t>
            </a:r>
            <a:r>
              <a:rPr sz="2800" b="0" spc="-5" dirty="0">
                <a:latin typeface="Times New Roman"/>
                <a:cs typeface="Times New Roman"/>
              </a:rPr>
              <a:t>Computer Science and Engineering</a:t>
            </a:r>
            <a:r>
              <a:rPr lang="en-US" sz="2800" b="0" spc="-5" dirty="0">
                <a:latin typeface="Times New Roman"/>
                <a:cs typeface="Times New Roman"/>
              </a:rPr>
              <a:t> </a:t>
            </a:r>
            <a:r>
              <a:rPr sz="2800" b="0" spc="-5" dirty="0">
                <a:latin typeface="Times New Roman"/>
                <a:cs typeface="Times New Roman"/>
              </a:rPr>
              <a:t>Project </a:t>
            </a:r>
            <a:r>
              <a:rPr lang="en-US" sz="2800" b="0" spc="-5" dirty="0">
                <a:latin typeface="Times New Roman"/>
                <a:cs typeface="Times New Roman"/>
              </a:rPr>
              <a:t>Work </a:t>
            </a:r>
            <a:r>
              <a:rPr sz="2800" b="0" spc="-5" dirty="0">
                <a:latin typeface="Times New Roman"/>
                <a:cs typeface="Times New Roman"/>
              </a:rPr>
              <a:t>Phase 1 +Seminar(17CSP78)</a:t>
            </a:r>
            <a:br>
              <a:rPr lang="en-US" sz="2800" b="0" spc="-5" dirty="0">
                <a:latin typeface="Times New Roman"/>
                <a:cs typeface="Times New Roman"/>
              </a:rPr>
            </a:br>
            <a:r>
              <a:rPr lang="en-IN" sz="2400" b="0" spc="-5" dirty="0">
                <a:latin typeface="Times New Roman"/>
                <a:cs typeface="Times New Roman"/>
              </a:rPr>
              <a:t>1</a:t>
            </a:r>
            <a:r>
              <a:rPr lang="en-IN" sz="2400" b="0" spc="-5" baseline="30000" dirty="0">
                <a:latin typeface="Times New Roman"/>
                <a:cs typeface="Times New Roman"/>
              </a:rPr>
              <a:t>st</a:t>
            </a:r>
            <a:r>
              <a:rPr lang="en-IN" sz="2400" b="0" spc="-5" dirty="0">
                <a:latin typeface="Times New Roman"/>
                <a:cs typeface="Times New Roman"/>
              </a:rPr>
              <a:t> Review</a:t>
            </a:r>
            <a:endParaRPr sz="2800" dirty="0">
              <a:latin typeface="Times New Roman"/>
              <a:cs typeface="Times New Roman"/>
            </a:endParaRPr>
          </a:p>
        </p:txBody>
      </p:sp>
      <p:sp>
        <p:nvSpPr>
          <p:cNvPr id="3" name="object 3"/>
          <p:cNvSpPr txBox="1"/>
          <p:nvPr/>
        </p:nvSpPr>
        <p:spPr>
          <a:xfrm>
            <a:off x="952422" y="3310638"/>
            <a:ext cx="10287000" cy="1145826"/>
          </a:xfrm>
          <a:prstGeom prst="rect">
            <a:avLst/>
          </a:prstGeom>
        </p:spPr>
        <p:txBody>
          <a:bodyPr vert="horz" wrap="square" lIns="0" tIns="12065" rIns="0" bIns="0" rtlCol="0">
            <a:spAutoFit/>
          </a:bodyPr>
          <a:lstStyle/>
          <a:p>
            <a:pPr marL="12700" algn="ctr">
              <a:spcBef>
                <a:spcPts val="95"/>
              </a:spcBef>
            </a:pPr>
            <a:r>
              <a:rPr lang="en-IN" sz="3200" b="1" spc="-10" dirty="0">
                <a:latin typeface="Times New Roman"/>
                <a:cs typeface="Times New Roman"/>
              </a:rPr>
              <a:t>API for Document Resizing, Validation and Verification</a:t>
            </a:r>
            <a:endParaRPr lang="en-IN" sz="2000" b="1" spc="-10" dirty="0">
              <a:latin typeface="Times New Roman"/>
              <a:cs typeface="Times New Roman"/>
            </a:endParaRPr>
          </a:p>
          <a:p>
            <a:pPr marL="12700" algn="ctr">
              <a:spcBef>
                <a:spcPts val="95"/>
              </a:spcBef>
            </a:pPr>
            <a:endParaRPr lang="en-IN" sz="1600" b="1" dirty="0">
              <a:latin typeface="Times New Roman"/>
              <a:cs typeface="Times New Roman"/>
            </a:endParaRPr>
          </a:p>
          <a:p>
            <a:pPr marL="12700" algn="ctr">
              <a:spcBef>
                <a:spcPts val="95"/>
              </a:spcBef>
            </a:pPr>
            <a:r>
              <a:rPr lang="en-IN" sz="2400" b="1" dirty="0">
                <a:latin typeface="Times New Roman"/>
                <a:cs typeface="Times New Roman"/>
              </a:rPr>
              <a:t>Batch</a:t>
            </a:r>
            <a:r>
              <a:rPr lang="en-IN" sz="2400" b="1" spc="-10" dirty="0">
                <a:latin typeface="Times New Roman"/>
                <a:cs typeface="Times New Roman"/>
              </a:rPr>
              <a:t> </a:t>
            </a:r>
            <a:r>
              <a:rPr lang="en-IN" sz="2400" b="1" dirty="0">
                <a:latin typeface="Times New Roman"/>
                <a:cs typeface="Times New Roman"/>
              </a:rPr>
              <a:t>No: 2020_CSE_15</a:t>
            </a:r>
            <a:endParaRPr lang="en-IN" sz="2400" b="1" spc="-10" dirty="0">
              <a:latin typeface="Times New Roman"/>
              <a:cs typeface="Times New Roman"/>
            </a:endParaRPr>
          </a:p>
        </p:txBody>
      </p:sp>
      <p:sp>
        <p:nvSpPr>
          <p:cNvPr id="5" name="object 5"/>
          <p:cNvSpPr/>
          <p:nvPr/>
        </p:nvSpPr>
        <p:spPr>
          <a:xfrm>
            <a:off x="838199" y="365791"/>
            <a:ext cx="10515447" cy="1324324"/>
          </a:xfrm>
          <a:prstGeom prst="rect">
            <a:avLst/>
          </a:prstGeom>
          <a:blipFill>
            <a:blip r:embed="rId2" cstate="print"/>
            <a:stretch>
              <a:fillRect/>
            </a:stretch>
          </a:blipFill>
        </p:spPr>
        <p:txBody>
          <a:bodyPr wrap="square" lIns="0" tIns="0" rIns="0" bIns="0" rtlCol="0"/>
          <a:lstStyle/>
          <a:p>
            <a:endParaRPr dirty="0"/>
          </a:p>
        </p:txBody>
      </p:sp>
      <p:graphicFrame>
        <p:nvGraphicFramePr>
          <p:cNvPr id="6" name="Table 5">
            <a:extLst>
              <a:ext uri="{FF2B5EF4-FFF2-40B4-BE49-F238E27FC236}">
                <a16:creationId xmlns:a16="http://schemas.microsoft.com/office/drawing/2014/main" id="{4634DB32-B2EF-7246-A1B9-0E3F986427DB}"/>
              </a:ext>
            </a:extLst>
          </p:cNvPr>
          <p:cNvGraphicFramePr>
            <a:graphicFrameLocks noGrp="1"/>
          </p:cNvGraphicFramePr>
          <p:nvPr>
            <p:extLst>
              <p:ext uri="{D42A27DB-BD31-4B8C-83A1-F6EECF244321}">
                <p14:modId xmlns:p14="http://schemas.microsoft.com/office/powerpoint/2010/main" val="2005015977"/>
              </p:ext>
            </p:extLst>
          </p:nvPr>
        </p:nvGraphicFramePr>
        <p:xfrm>
          <a:off x="76200" y="4721285"/>
          <a:ext cx="12039599" cy="1584960"/>
        </p:xfrm>
        <a:graphic>
          <a:graphicData uri="http://schemas.openxmlformats.org/drawingml/2006/table">
            <a:tbl>
              <a:tblPr firstRow="1" bandRow="1">
                <a:tableStyleId>{2D5ABB26-0587-4C30-8999-92F81FD0307C}</a:tableStyleId>
              </a:tblPr>
              <a:tblGrid>
                <a:gridCol w="7620000">
                  <a:extLst>
                    <a:ext uri="{9D8B030D-6E8A-4147-A177-3AD203B41FA5}">
                      <a16:colId xmlns:a16="http://schemas.microsoft.com/office/drawing/2014/main" val="3886964912"/>
                    </a:ext>
                  </a:extLst>
                </a:gridCol>
                <a:gridCol w="2777836">
                  <a:extLst>
                    <a:ext uri="{9D8B030D-6E8A-4147-A177-3AD203B41FA5}">
                      <a16:colId xmlns:a16="http://schemas.microsoft.com/office/drawing/2014/main" val="3720389836"/>
                    </a:ext>
                  </a:extLst>
                </a:gridCol>
                <a:gridCol w="1641763">
                  <a:extLst>
                    <a:ext uri="{9D8B030D-6E8A-4147-A177-3AD203B41FA5}">
                      <a16:colId xmlns:a16="http://schemas.microsoft.com/office/drawing/2014/main" val="982488360"/>
                    </a:ext>
                  </a:extLst>
                </a:gridCol>
              </a:tblGrid>
              <a:tr h="370840">
                <a:tc>
                  <a:txBody>
                    <a:bodyPr/>
                    <a:lstStyle/>
                    <a:p>
                      <a:r>
                        <a:rPr lang="en-US" sz="2000" dirty="0">
                          <a:latin typeface="Times New Roman" panose="02020603050405020304" pitchFamily="18" charset="0"/>
                          <a:cs typeface="Times New Roman" panose="02020603050405020304" pitchFamily="18" charset="0"/>
                        </a:rPr>
                        <a:t>Under the guidance of:</a:t>
                      </a:r>
                    </a:p>
                  </a:txBody>
                  <a:tcPr/>
                </a:tc>
                <a:tc>
                  <a:txBody>
                    <a:bodyPr/>
                    <a:lstStyle/>
                    <a:p>
                      <a:r>
                        <a:rPr lang="en-US" sz="2000" dirty="0">
                          <a:latin typeface="Times New Roman" panose="02020603050405020304" pitchFamily="18" charset="0"/>
                          <a:cs typeface="Times New Roman" panose="02020603050405020304" pitchFamily="18" charset="0"/>
                        </a:rPr>
                        <a:t>Bhavesh Bhansali</a:t>
                      </a:r>
                    </a:p>
                  </a:txBody>
                  <a:tcPr/>
                </a:tc>
                <a:tc>
                  <a:txBody>
                    <a:bodyPr/>
                    <a:lstStyle/>
                    <a:p>
                      <a:r>
                        <a:rPr lang="en-US" sz="2000" dirty="0">
                          <a:latin typeface="Times New Roman" panose="02020603050405020304" pitchFamily="18" charset="0"/>
                          <a:cs typeface="Times New Roman" panose="02020603050405020304" pitchFamily="18" charset="0"/>
                        </a:rPr>
                        <a:t>1KS17CS016</a:t>
                      </a:r>
                    </a:p>
                  </a:txBody>
                  <a:tcPr/>
                </a:tc>
                <a:extLst>
                  <a:ext uri="{0D108BD9-81ED-4DB2-BD59-A6C34878D82A}">
                    <a16:rowId xmlns:a16="http://schemas.microsoft.com/office/drawing/2014/main" val="2750780905"/>
                  </a:ext>
                </a:extLst>
              </a:tr>
              <a:tr h="370840">
                <a:tc>
                  <a:txBody>
                    <a:bodyPr/>
                    <a:lstStyle/>
                    <a:p>
                      <a:r>
                        <a:rPr lang="en-US" sz="2000" dirty="0">
                          <a:latin typeface="Times New Roman" panose="02020603050405020304" pitchFamily="18" charset="0"/>
                          <a:cs typeface="Times New Roman" panose="02020603050405020304" pitchFamily="18" charset="0"/>
                        </a:rPr>
                        <a:t>Mrs. Vaneeta M</a:t>
                      </a:r>
                    </a:p>
                  </a:txBody>
                  <a:tcPr/>
                </a:tc>
                <a:tc>
                  <a:txBody>
                    <a:bodyPr/>
                    <a:lstStyle/>
                    <a:p>
                      <a:r>
                        <a:rPr lang="en-US" sz="2000" dirty="0">
                          <a:latin typeface="Times New Roman" panose="02020603050405020304" pitchFamily="18" charset="0"/>
                          <a:cs typeface="Times New Roman" panose="02020603050405020304" pitchFamily="18" charset="0"/>
                        </a:rPr>
                        <a:t>Ganesh Maudghalya H G</a:t>
                      </a:r>
                    </a:p>
                  </a:txBody>
                  <a:tcPr/>
                </a:tc>
                <a:tc>
                  <a:txBody>
                    <a:bodyPr/>
                    <a:lstStyle/>
                    <a:p>
                      <a:r>
                        <a:rPr lang="en-US" sz="2000" dirty="0">
                          <a:latin typeface="Times New Roman" panose="02020603050405020304" pitchFamily="18" charset="0"/>
                          <a:cs typeface="Times New Roman" panose="02020603050405020304" pitchFamily="18" charset="0"/>
                        </a:rPr>
                        <a:t>1KS17CS025</a:t>
                      </a:r>
                    </a:p>
                  </a:txBody>
                  <a:tcPr/>
                </a:tc>
                <a:extLst>
                  <a:ext uri="{0D108BD9-81ED-4DB2-BD59-A6C34878D82A}">
                    <a16:rowId xmlns:a16="http://schemas.microsoft.com/office/drawing/2014/main" val="3373872053"/>
                  </a:ext>
                </a:extLst>
              </a:tr>
              <a:tr h="370840">
                <a:tc>
                  <a:txBody>
                    <a:bodyPr/>
                    <a:lstStyle/>
                    <a:p>
                      <a:r>
                        <a:rPr lang="en-US" sz="2000" dirty="0">
                          <a:latin typeface="Times New Roman" panose="02020603050405020304" pitchFamily="18" charset="0"/>
                          <a:cs typeface="Times New Roman" panose="02020603050405020304" pitchFamily="18" charset="0"/>
                        </a:rPr>
                        <a:t>Associate Professor</a:t>
                      </a:r>
                    </a:p>
                  </a:txBody>
                  <a:tcPr/>
                </a:tc>
                <a:tc>
                  <a:txBody>
                    <a:bodyPr/>
                    <a:lstStyle/>
                    <a:p>
                      <a:r>
                        <a:rPr lang="en-US" sz="2000" dirty="0">
                          <a:latin typeface="Times New Roman" panose="02020603050405020304" pitchFamily="18" charset="0"/>
                          <a:cs typeface="Times New Roman" panose="02020603050405020304" pitchFamily="18" charset="0"/>
                        </a:rPr>
                        <a:t>Karan Raghunath </a:t>
                      </a:r>
                    </a:p>
                  </a:txBody>
                  <a:tcPr/>
                </a:tc>
                <a:tc>
                  <a:txBody>
                    <a:bodyPr/>
                    <a:lstStyle/>
                    <a:p>
                      <a:r>
                        <a:rPr lang="en-US" sz="2000" dirty="0">
                          <a:latin typeface="Times New Roman" panose="02020603050405020304" pitchFamily="18" charset="0"/>
                          <a:cs typeface="Times New Roman" panose="02020603050405020304" pitchFamily="18" charset="0"/>
                        </a:rPr>
                        <a:t>1KS17CS032</a:t>
                      </a:r>
                    </a:p>
                  </a:txBody>
                  <a:tcPr/>
                </a:tc>
                <a:extLst>
                  <a:ext uri="{0D108BD9-81ED-4DB2-BD59-A6C34878D82A}">
                    <a16:rowId xmlns:a16="http://schemas.microsoft.com/office/drawing/2014/main" val="2894242040"/>
                  </a:ext>
                </a:extLst>
              </a:tr>
              <a:tr h="370840">
                <a:tc>
                  <a:txBody>
                    <a:bodyPr/>
                    <a:lstStyle/>
                    <a:p>
                      <a:r>
                        <a:rPr lang="en-US" sz="2000" dirty="0">
                          <a:latin typeface="Times New Roman" panose="02020603050405020304" pitchFamily="18" charset="0"/>
                          <a:cs typeface="Times New Roman" panose="02020603050405020304" pitchFamily="18" charset="0"/>
                        </a:rPr>
                        <a:t>Dept of CSE, KSIT</a:t>
                      </a:r>
                    </a:p>
                  </a:txBody>
                  <a:tcPr/>
                </a:tc>
                <a:tc>
                  <a:txBody>
                    <a:bodyPr/>
                    <a:lstStyle/>
                    <a:p>
                      <a:r>
                        <a:rPr lang="en-US" sz="2000" dirty="0">
                          <a:latin typeface="Times New Roman" panose="02020603050405020304" pitchFamily="18" charset="0"/>
                          <a:cs typeface="Times New Roman" panose="02020603050405020304" pitchFamily="18" charset="0"/>
                        </a:rPr>
                        <a:t>P Ksihore </a:t>
                      </a:r>
                    </a:p>
                  </a:txBody>
                  <a:tcPr/>
                </a:tc>
                <a:tc>
                  <a:txBody>
                    <a:bodyPr/>
                    <a:lstStyle/>
                    <a:p>
                      <a:r>
                        <a:rPr lang="en-US" sz="2000" dirty="0">
                          <a:latin typeface="Times New Roman" panose="02020603050405020304" pitchFamily="18" charset="0"/>
                          <a:cs typeface="Times New Roman" panose="02020603050405020304" pitchFamily="18" charset="0"/>
                        </a:rPr>
                        <a:t>1KS17CS051</a:t>
                      </a:r>
                    </a:p>
                  </a:txBody>
                  <a:tcPr/>
                </a:tc>
                <a:extLst>
                  <a:ext uri="{0D108BD9-81ED-4DB2-BD59-A6C34878D82A}">
                    <a16:rowId xmlns:a16="http://schemas.microsoft.com/office/drawing/2014/main" val="96164558"/>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4303-2D58-5144-9F73-43E9D8E45116}"/>
              </a:ext>
            </a:extLst>
          </p:cNvPr>
          <p:cNvSpPr>
            <a:spLocks noGrp="1"/>
          </p:cNvSpPr>
          <p:nvPr>
            <p:ph type="title"/>
          </p:nvPr>
        </p:nvSpPr>
        <p:spPr>
          <a:xfrm>
            <a:off x="2339980" y="255666"/>
            <a:ext cx="7172451" cy="697230"/>
          </a:xfrm>
        </p:spPr>
        <p:txBody>
          <a:bodyPr>
            <a:noAutofit/>
          </a:bodyPr>
          <a:lstStyle/>
          <a:p>
            <a:pPr algn="ctr"/>
            <a:r>
              <a:rPr lang="en-US" sz="4400" b="1" dirty="0">
                <a:latin typeface="Times New Roman" panose="02020603050405020304" pitchFamily="18" charset="0"/>
                <a:cs typeface="Times New Roman" panose="02020603050405020304" pitchFamily="18" charset="0"/>
              </a:rPr>
              <a:t>Modules</a:t>
            </a:r>
          </a:p>
        </p:txBody>
      </p:sp>
      <p:sp>
        <p:nvSpPr>
          <p:cNvPr id="3" name="Text Placeholder 2">
            <a:extLst>
              <a:ext uri="{FF2B5EF4-FFF2-40B4-BE49-F238E27FC236}">
                <a16:creationId xmlns:a16="http://schemas.microsoft.com/office/drawing/2014/main" id="{08BCDCB0-0A5E-684E-A112-F5F5F4708E56}"/>
              </a:ext>
            </a:extLst>
          </p:cNvPr>
          <p:cNvSpPr>
            <a:spLocks noGrp="1"/>
          </p:cNvSpPr>
          <p:nvPr>
            <p:ph idx="1"/>
          </p:nvPr>
        </p:nvSpPr>
        <p:spPr>
          <a:xfrm>
            <a:off x="914400" y="1094905"/>
            <a:ext cx="10972800" cy="4001095"/>
          </a:xfrm>
        </p:spPr>
        <p:txBody>
          <a:bodyPr>
            <a:normAutofit fontScale="85000" lnSpcReduction="20000"/>
          </a:bodyPr>
          <a:lstStyle/>
          <a:p>
            <a:r>
              <a:rPr lang="en-US" sz="2000" b="1" dirty="0">
                <a:latin typeface="Times New Roman" panose="02020603050405020304" pitchFamily="18" charset="0"/>
                <a:cs typeface="Times New Roman" panose="02020603050405020304" pitchFamily="18" charset="0"/>
              </a:rPr>
              <a:t>Resizing: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OpenCV library will be used for resizing</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cv2.resize() function requires parameters of the size/dimensions of result image</a:t>
            </a:r>
          </a:p>
          <a:p>
            <a:pPr algn="ct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OCR:</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OCR will involve the usage of OpenCV, Pillow, Numpy and Pytesseract to extract the important information like Name, Date of Birth, Card Number, etc. from the document content in the image. </a:t>
            </a:r>
          </a:p>
          <a:p>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0ADBD68-4A95-AB47-8B6A-9ACCDE02FB1C}"/>
              </a:ext>
            </a:extLst>
          </p:cNvPr>
          <p:cNvPicPr>
            <a:picLocks noChangeAspect="1"/>
          </p:cNvPicPr>
          <p:nvPr/>
        </p:nvPicPr>
        <p:blipFill>
          <a:blip r:embed="rId2"/>
          <a:stretch>
            <a:fillRect/>
          </a:stretch>
        </p:blipFill>
        <p:spPr>
          <a:xfrm>
            <a:off x="4668905" y="2219152"/>
            <a:ext cx="2514600" cy="1752600"/>
          </a:xfrm>
          <a:prstGeom prst="rect">
            <a:avLst/>
          </a:prstGeom>
        </p:spPr>
      </p:pic>
      <p:pic>
        <p:nvPicPr>
          <p:cNvPr id="5" name="Picture 4">
            <a:extLst>
              <a:ext uri="{FF2B5EF4-FFF2-40B4-BE49-F238E27FC236}">
                <a16:creationId xmlns:a16="http://schemas.microsoft.com/office/drawing/2014/main" id="{97BB6A92-199B-124E-B586-61F3AA6D44F6}"/>
              </a:ext>
            </a:extLst>
          </p:cNvPr>
          <p:cNvPicPr>
            <a:picLocks noChangeAspect="1"/>
          </p:cNvPicPr>
          <p:nvPr/>
        </p:nvPicPr>
        <p:blipFill>
          <a:blip r:embed="rId3"/>
          <a:stretch>
            <a:fillRect/>
          </a:stretch>
        </p:blipFill>
        <p:spPr>
          <a:xfrm>
            <a:off x="4724399" y="5029200"/>
            <a:ext cx="2403612" cy="1596023"/>
          </a:xfrm>
          <a:prstGeom prst="rect">
            <a:avLst/>
          </a:prstGeom>
        </p:spPr>
      </p:pic>
    </p:spTree>
    <p:extLst>
      <p:ext uri="{BB962C8B-B14F-4D97-AF65-F5344CB8AC3E}">
        <p14:creationId xmlns:p14="http://schemas.microsoft.com/office/powerpoint/2010/main" val="681211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79F828-8EB7-4946-AE3D-73456877027A}"/>
              </a:ext>
            </a:extLst>
          </p:cNvPr>
          <p:cNvSpPr>
            <a:spLocks noGrp="1"/>
          </p:cNvSpPr>
          <p:nvPr>
            <p:ph idx="1"/>
          </p:nvPr>
        </p:nvSpPr>
        <p:spPr>
          <a:xfrm>
            <a:off x="609600" y="533400"/>
            <a:ext cx="10972800" cy="4893647"/>
          </a:xfrm>
        </p:spPr>
        <p:txBody>
          <a:bodyPr>
            <a:normAutofit/>
          </a:bodyPr>
          <a:lstStyle/>
          <a:p>
            <a:pPr lvl="0"/>
            <a:r>
              <a:rPr lang="en-IN" sz="2000" b="1" dirty="0">
                <a:latin typeface="Times New Roman" panose="02020603050405020304" pitchFamily="18" charset="0"/>
                <a:cs typeface="Times New Roman" panose="02020603050405020304" pitchFamily="18" charset="0"/>
              </a:rPr>
              <a:t>Validation:</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dirty="0">
                <a:latin typeface="Times New Roman" panose="02020603050405020304" pitchFamily="18" charset="0"/>
                <a:cs typeface="Times New Roman" panose="02020603050405020304" pitchFamily="18" charset="0"/>
              </a:rPr>
              <a:t>Validation will include the usage of OCR information extracted and the checking of the validity of the document (whether the right document image is uploaded in the right field or not).</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2000" dirty="0">
              <a:latin typeface="Times New Roman" panose="02020603050405020304" pitchFamily="18" charset="0"/>
              <a:cs typeface="Times New Roman" panose="02020603050405020304" pitchFamily="18" charset="0"/>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2000" dirty="0">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None/>
              <a:tabLst/>
              <a:defRPr/>
            </a:pPr>
            <a:r>
              <a:rPr lang="en-IN" sz="2000" dirty="0">
                <a:latin typeface="Times New Roman" panose="02020603050405020304" pitchFamily="18" charset="0"/>
                <a:cs typeface="Times New Roman" panose="02020603050405020304" pitchFamily="18" charset="0"/>
              </a:rPr>
              <a:t> </a:t>
            </a:r>
          </a:p>
          <a:p>
            <a:pPr marL="0" lvl="0" indent="0">
              <a:buNone/>
            </a:pPr>
            <a:endParaRPr lang="en-IN" sz="2000" dirty="0">
              <a:latin typeface="Times New Roman" panose="02020603050405020304" pitchFamily="18" charset="0"/>
              <a:cs typeface="Times New Roman" panose="02020603050405020304" pitchFamily="18" charset="0"/>
            </a:endParaRPr>
          </a:p>
          <a:p>
            <a:pPr lvl="0"/>
            <a:r>
              <a:rPr lang="en-IN" sz="2000" b="1" dirty="0">
                <a:latin typeface="Times New Roman" panose="02020603050405020304" pitchFamily="18" charset="0"/>
                <a:cs typeface="Times New Roman" panose="02020603050405020304" pitchFamily="18" charset="0"/>
              </a:rPr>
              <a:t>Verification:</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dirty="0">
                <a:latin typeface="Times New Roman" panose="02020603050405020304" pitchFamily="18" charset="0"/>
                <a:cs typeface="Times New Roman" panose="02020603050405020304" pitchFamily="18" charset="0"/>
              </a:rPr>
              <a:t>Verification of Aadhar card is done by using </a:t>
            </a:r>
            <a:r>
              <a:rPr lang="en-IN" sz="2000" dirty="0">
                <a:latin typeface="Times New Roman" panose="02020603050405020304" pitchFamily="18" charset="0"/>
                <a:cs typeface="Times New Roman" panose="02020603050405020304" pitchFamily="18" charset="0"/>
                <a:hlinkClick r:id="rId2"/>
              </a:rPr>
              <a:t>https://resident.uidai.gov.in/verify </a:t>
            </a:r>
            <a:r>
              <a:rPr lang="en-IN" sz="2000" dirty="0">
                <a:latin typeface="Times New Roman" panose="02020603050405020304" pitchFamily="18" charset="0"/>
                <a:cs typeface="Times New Roman" panose="02020603050405020304" pitchFamily="18" charset="0"/>
              </a:rPr>
              <a:t>website (Web Scraping) which verifies a valid Aadhar number by prompting Green tick mark</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dirty="0">
                <a:latin typeface="Times New Roman" panose="02020603050405020304" pitchFamily="18" charset="0"/>
                <a:cs typeface="Times New Roman" panose="02020603050405020304" pitchFamily="18" charset="0"/>
              </a:rPr>
              <a:t>For PAN card, we’ll use </a:t>
            </a:r>
            <a:r>
              <a:rPr lang="en-IN" sz="2000" dirty="0">
                <a:latin typeface="Times New Roman" panose="02020603050405020304" pitchFamily="18" charset="0"/>
                <a:cs typeface="Times New Roman" panose="02020603050405020304" pitchFamily="18" charset="0"/>
                <a:hlinkClick r:id="rId3"/>
              </a:rPr>
              <a:t>https://www.incometaxindiaefiling.gov.in/ </a:t>
            </a:r>
            <a:r>
              <a:rPr lang="en-IN" sz="2000" dirty="0">
                <a:latin typeface="Times New Roman" panose="02020603050405020304" pitchFamily="18" charset="0"/>
                <a:cs typeface="Times New Roman" panose="02020603050405020304" pitchFamily="18" charset="0"/>
              </a:rPr>
              <a:t>to check if the PAN number exists. </a:t>
            </a:r>
          </a:p>
          <a:p>
            <a:pPr marR="0" lvl="0" defTabSz="914400" eaLnBrk="1" fontAlgn="auto" latinLnBrk="0" hangingPunct="1">
              <a:lnSpc>
                <a:spcPct val="100000"/>
              </a:lnSpc>
              <a:spcBef>
                <a:spcPts val="0"/>
              </a:spcBef>
              <a:spcAft>
                <a:spcPts val="0"/>
              </a:spcAft>
              <a:buClrTx/>
              <a:buSzTx/>
              <a:tabLst/>
              <a:defRPr/>
            </a:pPr>
            <a:endParaRPr lang="en-IN" sz="2000" dirty="0">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0"/>
              </a:spcAft>
              <a:buClrTx/>
              <a:buSzTx/>
              <a:tabLst/>
              <a:defRPr/>
            </a:pPr>
            <a:endParaRPr lang="en-IN" sz="20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277F5F49-A702-574A-99C5-8332E0A810D0}"/>
              </a:ext>
            </a:extLst>
          </p:cNvPr>
          <p:cNvPicPr>
            <a:picLocks noChangeAspect="1"/>
          </p:cNvPicPr>
          <p:nvPr/>
        </p:nvPicPr>
        <p:blipFill>
          <a:blip r:embed="rId4"/>
          <a:stretch>
            <a:fillRect/>
          </a:stretch>
        </p:blipFill>
        <p:spPr>
          <a:xfrm>
            <a:off x="4826000" y="1600200"/>
            <a:ext cx="2540000" cy="1549400"/>
          </a:xfrm>
          <a:prstGeom prst="rect">
            <a:avLst/>
          </a:prstGeom>
        </p:spPr>
      </p:pic>
      <p:pic>
        <p:nvPicPr>
          <p:cNvPr id="5" name="Picture 4">
            <a:extLst>
              <a:ext uri="{FF2B5EF4-FFF2-40B4-BE49-F238E27FC236}">
                <a16:creationId xmlns:a16="http://schemas.microsoft.com/office/drawing/2014/main" id="{F6F556B1-DCF7-574E-8AE8-AE3510146807}"/>
              </a:ext>
            </a:extLst>
          </p:cNvPr>
          <p:cNvPicPr>
            <a:picLocks noChangeAspect="1"/>
          </p:cNvPicPr>
          <p:nvPr/>
        </p:nvPicPr>
        <p:blipFill>
          <a:blip r:embed="rId5"/>
          <a:stretch>
            <a:fillRect/>
          </a:stretch>
        </p:blipFill>
        <p:spPr>
          <a:xfrm>
            <a:off x="4826000" y="4648200"/>
            <a:ext cx="2540000" cy="1917570"/>
          </a:xfrm>
          <a:prstGeom prst="rect">
            <a:avLst/>
          </a:prstGeom>
        </p:spPr>
      </p:pic>
    </p:spTree>
    <p:extLst>
      <p:ext uri="{BB962C8B-B14F-4D97-AF65-F5344CB8AC3E}">
        <p14:creationId xmlns:p14="http://schemas.microsoft.com/office/powerpoint/2010/main" val="312437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D5CF-28EE-47E1-8C24-0EB99BE69836}"/>
              </a:ext>
            </a:extLst>
          </p:cNvPr>
          <p:cNvSpPr>
            <a:spLocks noGrp="1"/>
          </p:cNvSpPr>
          <p:nvPr>
            <p:ph type="title"/>
          </p:nvPr>
        </p:nvSpPr>
        <p:spPr>
          <a:xfrm>
            <a:off x="2509773" y="533400"/>
            <a:ext cx="7172451" cy="697230"/>
          </a:xfrm>
        </p:spPr>
        <p:txBody>
          <a:bodyPr>
            <a:noAutofit/>
          </a:bodyPr>
          <a:lstStyle/>
          <a:p>
            <a:pPr algn="ctr"/>
            <a:r>
              <a:rPr lang="en-IN" sz="4400" b="1" dirty="0">
                <a:latin typeface="Times New Roman" panose="02020603050405020304" pitchFamily="18" charset="0"/>
                <a:cs typeface="Times New Roman" panose="02020603050405020304" pitchFamily="18" charset="0"/>
              </a:rPr>
              <a:t>Expected Outcomes</a:t>
            </a:r>
          </a:p>
        </p:txBody>
      </p:sp>
      <p:sp>
        <p:nvSpPr>
          <p:cNvPr id="4" name="TextBox 3">
            <a:extLst>
              <a:ext uri="{FF2B5EF4-FFF2-40B4-BE49-F238E27FC236}">
                <a16:creationId xmlns:a16="http://schemas.microsoft.com/office/drawing/2014/main" id="{537FB8E2-261F-604E-BF8E-7DD2B98226EE}"/>
              </a:ext>
            </a:extLst>
          </p:cNvPr>
          <p:cNvSpPr txBox="1"/>
          <p:nvPr/>
        </p:nvSpPr>
        <p:spPr>
          <a:xfrm>
            <a:off x="1888170" y="1603917"/>
            <a:ext cx="826770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Successful resizing of images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Successful validation of document in images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Successful verification of authenticity of the document in images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Successful retrieval of information of the document in the images by OCR.</a:t>
            </a:r>
          </a:p>
        </p:txBody>
      </p:sp>
      <p:sp>
        <p:nvSpPr>
          <p:cNvPr id="5" name="object 2">
            <a:extLst>
              <a:ext uri="{FF2B5EF4-FFF2-40B4-BE49-F238E27FC236}">
                <a16:creationId xmlns:a16="http://schemas.microsoft.com/office/drawing/2014/main" id="{8C14166A-2869-7640-9AF7-CD3D3BB07035}"/>
              </a:ext>
            </a:extLst>
          </p:cNvPr>
          <p:cNvSpPr txBox="1">
            <a:spLocks/>
          </p:cNvSpPr>
          <p:nvPr/>
        </p:nvSpPr>
        <p:spPr>
          <a:xfrm>
            <a:off x="1600200" y="3452673"/>
            <a:ext cx="8843645" cy="697230"/>
          </a:xfrm>
          <a:prstGeom prst="rect">
            <a:avLst/>
          </a:prstGeom>
        </p:spPr>
        <p:txBody>
          <a:bodyPr vert="horz" wrap="square" lIns="0" tIns="13335" rIns="0" bIns="0" rtlCol="0">
            <a:spAutoFit/>
          </a:bodyPr>
          <a:lstStyle>
            <a:lvl1pPr>
              <a:defRPr sz="4400" b="1" i="0">
                <a:solidFill>
                  <a:schemeClr val="tx1"/>
                </a:solidFill>
                <a:latin typeface="Times New Roman"/>
                <a:ea typeface="+mj-ea"/>
                <a:cs typeface="Times New Roman"/>
              </a:defRPr>
            </a:lvl1pPr>
          </a:lstStyle>
          <a:p>
            <a:pPr marL="12700" algn="ctr">
              <a:spcBef>
                <a:spcPts val="105"/>
              </a:spcBef>
            </a:pPr>
            <a:r>
              <a:rPr lang="en-IN" kern="0" dirty="0">
                <a:solidFill>
                  <a:schemeClr val="accent1"/>
                </a:solidFill>
              </a:rPr>
              <a:t>Contribution To Society</a:t>
            </a:r>
            <a:endParaRPr lang="en-IN" kern="0" spc="-25" dirty="0">
              <a:solidFill>
                <a:schemeClr val="accent1"/>
              </a:solidFill>
            </a:endParaRPr>
          </a:p>
        </p:txBody>
      </p:sp>
      <p:sp>
        <p:nvSpPr>
          <p:cNvPr id="6" name="TextBox 5">
            <a:extLst>
              <a:ext uri="{FF2B5EF4-FFF2-40B4-BE49-F238E27FC236}">
                <a16:creationId xmlns:a16="http://schemas.microsoft.com/office/drawing/2014/main" id="{44DE67E3-CD5F-9D49-982E-50FB649D1A42}"/>
              </a:ext>
            </a:extLst>
          </p:cNvPr>
          <p:cNvSpPr txBox="1"/>
          <p:nvPr/>
        </p:nvSpPr>
        <p:spPr>
          <a:xfrm>
            <a:off x="1781172" y="4675220"/>
            <a:ext cx="8481699"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Eases the discomfort of users, having to monitor, adjust the size and dimensions of the document images(jpeg and png) requested by the websites.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Helps websites with validation of document and verification of authenticity of the document uploaded by user.</a:t>
            </a:r>
          </a:p>
        </p:txBody>
      </p:sp>
    </p:spTree>
    <p:extLst>
      <p:ext uri="{BB962C8B-B14F-4D97-AF65-F5344CB8AC3E}">
        <p14:creationId xmlns:p14="http://schemas.microsoft.com/office/powerpoint/2010/main" val="2186432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0166" y="243569"/>
            <a:ext cx="3785870" cy="689932"/>
          </a:xfrm>
          <a:prstGeom prst="rect">
            <a:avLst/>
          </a:prstGeom>
        </p:spPr>
        <p:txBody>
          <a:bodyPr vert="horz" wrap="square" lIns="0" tIns="12700" rIns="0" bIns="0" rtlCol="0">
            <a:spAutoFit/>
          </a:bodyPr>
          <a:lstStyle/>
          <a:p>
            <a:pPr marL="12700" algn="ctr">
              <a:lnSpc>
                <a:spcPct val="100000"/>
              </a:lnSpc>
              <a:spcBef>
                <a:spcPts val="100"/>
              </a:spcBef>
            </a:pPr>
            <a:r>
              <a:rPr sz="4400" b="1" dirty="0">
                <a:latin typeface="Times New Roman" panose="02020603050405020304" pitchFamily="18" charset="0"/>
                <a:cs typeface="Times New Roman" panose="02020603050405020304" pitchFamily="18" charset="0"/>
              </a:rPr>
              <a:t>R</a:t>
            </a:r>
            <a:r>
              <a:rPr lang="en-US" sz="4400" b="1" dirty="0">
                <a:latin typeface="Times New Roman" panose="02020603050405020304" pitchFamily="18" charset="0"/>
                <a:cs typeface="Times New Roman" panose="02020603050405020304" pitchFamily="18" charset="0"/>
              </a:rPr>
              <a:t>eferences </a:t>
            </a:r>
            <a:endParaRPr sz="4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5791D48-A822-1343-9F68-1A6E81A6A9ED}"/>
              </a:ext>
            </a:extLst>
          </p:cNvPr>
          <p:cNvSpPr txBox="1"/>
          <p:nvPr/>
        </p:nvSpPr>
        <p:spPr>
          <a:xfrm>
            <a:off x="1630613" y="933501"/>
            <a:ext cx="8784976" cy="5632311"/>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[1]	K. Relan, (Book) “Building REST APIs with Flask: Create Python Web 	Services with MySQL” https://doi.org/10.1007/978-1-4842-5022-8_1 	2019, ISBN-13 (pbk): 978-1-4842-5021-1 ISBN-13 (electronic): 978-	1-	4842-5022-8, APRESS  </a:t>
            </a:r>
          </a:p>
          <a:p>
            <a:r>
              <a:rPr lang="en-IN" sz="2000" dirty="0">
                <a:latin typeface="Times New Roman" panose="02020603050405020304" pitchFamily="18" charset="0"/>
                <a:cs typeface="Times New Roman" panose="02020603050405020304" pitchFamily="18" charset="0"/>
              </a:rPr>
              <a:t>[2] 	“OpenCV with Python By Example” Book by Prateek Joshi Originally 	published: 2015 </a:t>
            </a:r>
          </a:p>
          <a:p>
            <a:r>
              <a:rPr lang="en-IN" sz="2000" dirty="0">
                <a:latin typeface="Times New Roman" panose="02020603050405020304" pitchFamily="18" charset="0"/>
                <a:cs typeface="Times New Roman" panose="02020603050405020304" pitchFamily="18" charset="0"/>
              </a:rPr>
              <a:t>[3] 	Chirag Indravadanbhai Patel, Dharmendra Patel, “Optical Character 	Recognition by Open source OCR Tool Tesseract: A Case Study” 2012 </a:t>
            </a:r>
          </a:p>
          <a:p>
            <a:r>
              <a:rPr lang="en-IN" sz="2000" dirty="0">
                <a:latin typeface="Times New Roman" panose="02020603050405020304" pitchFamily="18" charset="0"/>
                <a:cs typeface="Times New Roman" panose="02020603050405020304" pitchFamily="18" charset="0"/>
              </a:rPr>
              <a:t>[4] 	Satish Gojar, Rahul Joshi &amp; Dhanashree Gaigaware, “Analysis and 	Design of Selenium WebDriver Automation Testing Framework”, 	2015 </a:t>
            </a:r>
          </a:p>
          <a:p>
            <a:r>
              <a:rPr lang="en-IN" sz="2000" dirty="0">
                <a:latin typeface="Times New Roman" panose="02020603050405020304" pitchFamily="18" charset="0"/>
                <a:cs typeface="Times New Roman" panose="02020603050405020304" pitchFamily="18" charset="0"/>
              </a:rPr>
              <a:t>[5] 	Alejandra Castelblanco, Jesus Solano, Christian Lopez, Esteban 	Rivera, Lizzy Tengana, and Mart´ınOchoa, “Machine Learning 	Techniques for Identity Document Verification in Uncontrolled 	Environments: A Case Study”, 2020 </a:t>
            </a:r>
          </a:p>
          <a:p>
            <a:r>
              <a:rPr lang="en-IN" sz="2000" dirty="0">
                <a:latin typeface="Times New Roman" panose="02020603050405020304" pitchFamily="18" charset="0"/>
                <a:cs typeface="Times New Roman" panose="02020603050405020304" pitchFamily="18" charset="0"/>
              </a:rPr>
              <a:t>[6]	 Miguel Grinberg, (Book) “Flask Web Development”, Printed in the United 	States of America. Published by O’Reilly Media, Inc., 1005, 	Gravenstein 	Highway North, Sebastopol, CA 95472. 2018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36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228600"/>
            <a:ext cx="7211630" cy="690574"/>
          </a:xfrm>
          <a:prstGeom prst="rect">
            <a:avLst/>
          </a:prstGeom>
        </p:spPr>
        <p:txBody>
          <a:bodyPr vert="horz" wrap="square" lIns="0" tIns="13335" rIns="0" bIns="0" rtlCol="0">
            <a:spAutoFit/>
          </a:bodyPr>
          <a:lstStyle/>
          <a:p>
            <a:pPr marL="375285" algn="ctr">
              <a:lnSpc>
                <a:spcPct val="100000"/>
              </a:lnSpc>
              <a:spcBef>
                <a:spcPts val="105"/>
              </a:spcBef>
            </a:pPr>
            <a:r>
              <a:rPr lang="en-IN" sz="4400" b="1" spc="-20" dirty="0">
                <a:latin typeface="Times New Roman" panose="02020603050405020304" pitchFamily="18" charset="0"/>
                <a:cs typeface="Times New Roman" panose="02020603050405020304" pitchFamily="18" charset="0"/>
              </a:rPr>
              <a:t>Introduction</a:t>
            </a:r>
            <a:endParaRPr sz="4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DF80D0-3A24-4446-A473-4746B3162A64}"/>
              </a:ext>
            </a:extLst>
          </p:cNvPr>
          <p:cNvSpPr txBox="1"/>
          <p:nvPr/>
        </p:nvSpPr>
        <p:spPr>
          <a:xfrm>
            <a:off x="304798" y="1002693"/>
            <a:ext cx="11670414"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Technology has enabled us to upload and submit documents online at ease with computers, mobile phones, etc.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 this comfort there also comes the hassle of monitoring, adjusting size and dimensions of the document images(jpeg and png) and the clarity of the content in images requested by the websites.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Our service will help the website developers and the user to receive and upload images respectively without having to monitor the </a:t>
            </a:r>
            <a:r>
              <a:rPr lang="en-US" sz="2000" b="1" dirty="0">
                <a:latin typeface="Times New Roman" panose="02020603050405020304" pitchFamily="18" charset="0"/>
                <a:cs typeface="Times New Roman" panose="02020603050405020304" pitchFamily="18" charset="0"/>
              </a:rPr>
              <a:t>size(memory)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dimensions</a:t>
            </a:r>
            <a:r>
              <a:rPr lang="en-US" sz="2000" dirty="0">
                <a:latin typeface="Times New Roman" panose="02020603050405020304" pitchFamily="18" charset="0"/>
                <a:cs typeface="Times New Roman" panose="02020603050405020304" pitchFamily="18" charset="0"/>
              </a:rPr>
              <a:t> of images.</a:t>
            </a:r>
          </a:p>
        </p:txBody>
      </p:sp>
      <p:pic>
        <p:nvPicPr>
          <p:cNvPr id="8" name="Picture 7">
            <a:extLst>
              <a:ext uri="{FF2B5EF4-FFF2-40B4-BE49-F238E27FC236}">
                <a16:creationId xmlns:a16="http://schemas.microsoft.com/office/drawing/2014/main" id="{E12EBDE7-87FD-1F47-A247-8B0A71C7DD1B}"/>
              </a:ext>
            </a:extLst>
          </p:cNvPr>
          <p:cNvPicPr>
            <a:picLocks noChangeAspect="1"/>
          </p:cNvPicPr>
          <p:nvPr/>
        </p:nvPicPr>
        <p:blipFill>
          <a:blip r:embed="rId2"/>
          <a:stretch>
            <a:fillRect/>
          </a:stretch>
        </p:blipFill>
        <p:spPr>
          <a:xfrm>
            <a:off x="2628900" y="3124200"/>
            <a:ext cx="6525830" cy="34289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187275-5D69-0B40-A996-9FAD48C286EF}"/>
              </a:ext>
            </a:extLst>
          </p:cNvPr>
          <p:cNvSpPr/>
          <p:nvPr/>
        </p:nvSpPr>
        <p:spPr>
          <a:xfrm>
            <a:off x="685799" y="492964"/>
            <a:ext cx="10972800"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product will be in the form of a </a:t>
            </a:r>
            <a:r>
              <a:rPr lang="en-US" sz="2000" b="1" dirty="0">
                <a:latin typeface="Times New Roman" panose="02020603050405020304" pitchFamily="18" charset="0"/>
                <a:cs typeface="Times New Roman" panose="02020603050405020304" pitchFamily="18" charset="0"/>
              </a:rPr>
              <a:t>API </a:t>
            </a:r>
            <a:r>
              <a:rPr lang="en-US" sz="2000" dirty="0">
                <a:latin typeface="Times New Roman" panose="02020603050405020304" pitchFamily="18" charset="0"/>
                <a:cs typeface="Times New Roman" panose="02020603050405020304" pitchFamily="18" charset="0"/>
              </a:rPr>
              <a:t>which will have different sections for different functions which are: </a:t>
            </a:r>
            <a:r>
              <a:rPr lang="en-US" sz="2000" b="1" dirty="0">
                <a:latin typeface="Times New Roman" panose="02020603050405020304" pitchFamily="18" charset="0"/>
                <a:cs typeface="Times New Roman" panose="02020603050405020304" pitchFamily="18" charset="0"/>
              </a:rPr>
              <a:t>Resizing, OCR, Document check</a:t>
            </a:r>
            <a:r>
              <a:rPr lang="en-US" sz="2000" dirty="0">
                <a:latin typeface="Times New Roman" panose="02020603050405020304" pitchFamily="18" charset="0"/>
                <a:cs typeface="Times New Roman" panose="02020603050405020304" pitchFamily="18" charset="0"/>
              </a:rPr>
              <a:t>(Validity of document based on format and layout) and  </a:t>
            </a:r>
            <a:r>
              <a:rPr lang="en-US" sz="2000" b="1" dirty="0">
                <a:latin typeface="Times New Roman" panose="02020603050405020304" pitchFamily="18" charset="0"/>
                <a:cs typeface="Times New Roman" panose="02020603050405020304" pitchFamily="18" charset="0"/>
              </a:rPr>
              <a:t>Verification</a:t>
            </a:r>
            <a:r>
              <a:rPr lang="en-US" sz="2000" dirty="0">
                <a:latin typeface="Times New Roman" panose="02020603050405020304" pitchFamily="18" charset="0"/>
                <a:cs typeface="Times New Roman" panose="02020603050405020304" pitchFamily="18" charset="0"/>
              </a:rPr>
              <a:t>(Identity, authenticity).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version of the API that will be developed will provide </a:t>
            </a:r>
            <a:r>
              <a:rPr lang="en-US" sz="2000" b="1" dirty="0">
                <a:latin typeface="Times New Roman" panose="02020603050405020304" pitchFamily="18" charset="0"/>
                <a:cs typeface="Times New Roman" panose="02020603050405020304" pitchFamily="18" charset="0"/>
              </a:rPr>
              <a:t>validation</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verification</a:t>
            </a:r>
            <a:r>
              <a:rPr lang="en-US" sz="2000" dirty="0">
                <a:latin typeface="Times New Roman" panose="02020603050405020304" pitchFamily="18" charset="0"/>
                <a:cs typeface="Times New Roman" panose="02020603050405020304" pitchFamily="18" charset="0"/>
              </a:rPr>
              <a:t> for </a:t>
            </a:r>
            <a:r>
              <a:rPr lang="en-US" sz="2000" b="1" dirty="0">
                <a:latin typeface="Times New Roman" panose="02020603050405020304" pitchFamily="18" charset="0"/>
                <a:cs typeface="Times New Roman" panose="02020603050405020304" pitchFamily="18" charset="0"/>
              </a:rPr>
              <a:t>Aadhaar card, PAN card </a:t>
            </a:r>
            <a:r>
              <a:rPr lang="en-US" sz="2000" dirty="0">
                <a:latin typeface="Times New Roman" panose="02020603050405020304" pitchFamily="18" charset="0"/>
                <a:cs typeface="Times New Roman" panose="02020603050405020304" pitchFamily="18" charset="0"/>
              </a:rPr>
              <a:t>and</a:t>
            </a:r>
            <a:r>
              <a:rPr lang="en-US" sz="2000" b="1" dirty="0">
                <a:latin typeface="Times New Roman" panose="02020603050405020304" pitchFamily="18" charset="0"/>
                <a:cs typeface="Times New Roman" panose="02020603050405020304" pitchFamily="18" charset="0"/>
              </a:rPr>
              <a:t> Driving License</a:t>
            </a:r>
            <a:r>
              <a:rPr lang="en-US" sz="2000" dirty="0">
                <a:latin typeface="Times New Roman" panose="02020603050405020304" pitchFamily="18" charset="0"/>
                <a:cs typeface="Times New Roman" panose="02020603050405020304" pitchFamily="18" charset="0"/>
              </a:rPr>
              <a:t>. Further updates might include the implementation of verification of more documents. </a:t>
            </a:r>
          </a:p>
        </p:txBody>
      </p:sp>
      <p:pic>
        <p:nvPicPr>
          <p:cNvPr id="6" name="Picture 5">
            <a:extLst>
              <a:ext uri="{FF2B5EF4-FFF2-40B4-BE49-F238E27FC236}">
                <a16:creationId xmlns:a16="http://schemas.microsoft.com/office/drawing/2014/main" id="{7029F160-50F3-304C-B282-606832670E5C}"/>
              </a:ext>
            </a:extLst>
          </p:cNvPr>
          <p:cNvPicPr>
            <a:picLocks noChangeAspect="1"/>
          </p:cNvPicPr>
          <p:nvPr/>
        </p:nvPicPr>
        <p:blipFill>
          <a:blip r:embed="rId2"/>
          <a:stretch>
            <a:fillRect/>
          </a:stretch>
        </p:blipFill>
        <p:spPr>
          <a:xfrm>
            <a:off x="1486022" y="2845958"/>
            <a:ext cx="4076577" cy="2932319"/>
          </a:xfrm>
          <a:prstGeom prst="rect">
            <a:avLst/>
          </a:prstGeom>
        </p:spPr>
      </p:pic>
      <p:pic>
        <p:nvPicPr>
          <p:cNvPr id="7" name="Picture 6">
            <a:extLst>
              <a:ext uri="{FF2B5EF4-FFF2-40B4-BE49-F238E27FC236}">
                <a16:creationId xmlns:a16="http://schemas.microsoft.com/office/drawing/2014/main" id="{3D271B2E-948C-1E4C-B527-520F6CFF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3" y="2778221"/>
            <a:ext cx="4076575" cy="2938532"/>
          </a:xfrm>
          <a:prstGeom prst="rect">
            <a:avLst/>
          </a:prstGeom>
        </p:spPr>
      </p:pic>
    </p:spTree>
    <p:extLst>
      <p:ext uri="{BB962C8B-B14F-4D97-AF65-F5344CB8AC3E}">
        <p14:creationId xmlns:p14="http://schemas.microsoft.com/office/powerpoint/2010/main" val="14703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05726" y="317127"/>
            <a:ext cx="8403107"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solidFill>
                <a:latin typeface="Times New Roman" pitchFamily="18" charset="0"/>
                <a:cs typeface="Times New Roman" panose="02020603050405020304" pitchFamily="18" charset="0"/>
              </a:rPr>
              <a:t>Literature Survey</a:t>
            </a:r>
            <a:endParaRPr lang="en-US" altLang="en-US" sz="3000" b="1" dirty="0">
              <a:solidFill>
                <a:schemeClr val="accent1"/>
              </a:solidFill>
              <a:effectLst>
                <a:outerShdw blurRad="38100" dist="38100" dir="2700000" algn="tl">
                  <a:srgbClr val="000000">
                    <a:alpha val="43137"/>
                  </a:srgbClr>
                </a:outerShdw>
              </a:effectLst>
              <a:latin typeface="Arial"/>
            </a:endParaRPr>
          </a:p>
        </p:txBody>
      </p:sp>
      <p:sp>
        <p:nvSpPr>
          <p:cNvPr id="4" name="TextBox 3">
            <a:extLst>
              <a:ext uri="{FF2B5EF4-FFF2-40B4-BE49-F238E27FC236}">
                <a16:creationId xmlns:a16="http://schemas.microsoft.com/office/drawing/2014/main" id="{CECF9742-C13C-F04F-B4EA-38EAC2674019}"/>
              </a:ext>
            </a:extLst>
          </p:cNvPr>
          <p:cNvSpPr txBox="1"/>
          <p:nvPr/>
        </p:nvSpPr>
        <p:spPr>
          <a:xfrm>
            <a:off x="1918453" y="1371600"/>
            <a:ext cx="8377652" cy="4708981"/>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Author Kunal Relan [1] has proposed that Flask is a lightweight microframework for web applications built on top of Python, which 	provides an efficient framework for building </a:t>
            </a:r>
            <a:r>
              <a:rPr lang="en-IN" sz="2000" b="1" dirty="0">
                <a:solidFill>
                  <a:prstClr val="black"/>
                </a:solidFill>
                <a:latin typeface="Times New Roman" panose="02020603050405020304" pitchFamily="18" charset="0"/>
                <a:cs typeface="Times New Roman" panose="02020603050405020304" pitchFamily="18" charset="0"/>
              </a:rPr>
              <a:t>web-based applications </a:t>
            </a:r>
            <a:r>
              <a:rPr lang="en-IN" sz="2000" dirty="0">
                <a:solidFill>
                  <a:prstClr val="black"/>
                </a:solidFill>
                <a:latin typeface="Times New Roman" panose="02020603050405020304" pitchFamily="18" charset="0"/>
                <a:cs typeface="Times New Roman" panose="02020603050405020304" pitchFamily="18" charset="0"/>
              </a:rPr>
              <a:t>using the flexibility of Python and strong community support with the capability of scaling to serve millions of users. </a:t>
            </a:r>
          </a:p>
          <a:p>
            <a:pPr marL="342900" indent="-342900" algn="just">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Author Prateek Joshi [2] has proposed that</a:t>
            </a:r>
            <a:r>
              <a:rPr lang="en-IN" dirty="0">
                <a:solidFill>
                  <a:prstClr val="black"/>
                </a:solidFill>
                <a:latin typeface="Arial"/>
              </a:rPr>
              <a:t> </a:t>
            </a:r>
            <a:r>
              <a:rPr lang="en-IN" sz="2000" dirty="0">
                <a:solidFill>
                  <a:prstClr val="black"/>
                </a:solidFill>
                <a:latin typeface="Times New Roman" panose="02020603050405020304" pitchFamily="18" charset="0"/>
                <a:cs typeface="Times New Roman" panose="02020603050405020304" pitchFamily="18" charset="0"/>
              </a:rPr>
              <a:t>When we are </a:t>
            </a:r>
            <a:r>
              <a:rPr lang="en-IN" sz="2000" b="1" dirty="0">
                <a:solidFill>
                  <a:prstClr val="black"/>
                </a:solidFill>
                <a:latin typeface="Times New Roman" panose="02020603050405020304" pitchFamily="18" charset="0"/>
                <a:cs typeface="Times New Roman" panose="02020603050405020304" pitchFamily="18" charset="0"/>
              </a:rPr>
              <a:t>scaling</a:t>
            </a:r>
            <a:r>
              <a:rPr lang="en-IN" sz="2000" dirty="0">
                <a:solidFill>
                  <a:prstClr val="black"/>
                </a:solidFill>
                <a:latin typeface="Times New Roman" panose="02020603050405020304" pitchFamily="18" charset="0"/>
                <a:cs typeface="Times New Roman" panose="02020603050405020304" pitchFamily="18" charset="0"/>
              </a:rPr>
              <a:t> by a non-integer value, we need to interpolate values appropriately, so that the quality of the image is maintained</a:t>
            </a:r>
            <a:r>
              <a:rPr lang="en-IN" dirty="0">
                <a:solidFill>
                  <a:prstClr val="black"/>
                </a:solidFill>
                <a:latin typeface="Arial"/>
              </a:rPr>
              <a:t>. </a:t>
            </a:r>
            <a:endParaRPr lang="en-IN" sz="2000" dirty="0">
              <a:solidFill>
                <a:prstClr val="black"/>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Authors Chirag Indravadanbhai Patel and Dharmendra Patel [3] have proposed that Optical character recognition (</a:t>
            </a:r>
            <a:r>
              <a:rPr lang="en-IN" sz="2000" b="1" dirty="0">
                <a:solidFill>
                  <a:prstClr val="black"/>
                </a:solidFill>
                <a:latin typeface="Times New Roman" panose="02020603050405020304" pitchFamily="18" charset="0"/>
                <a:cs typeface="Times New Roman" panose="02020603050405020304" pitchFamily="18" charset="0"/>
              </a:rPr>
              <a:t>OCR</a:t>
            </a:r>
            <a:r>
              <a:rPr lang="en-IN" sz="2000" dirty="0">
                <a:solidFill>
                  <a:prstClr val="black"/>
                </a:solidFill>
                <a:latin typeface="Times New Roman" panose="02020603050405020304" pitchFamily="18" charset="0"/>
                <a:cs typeface="Times New Roman" panose="02020603050405020304" pitchFamily="18" charset="0"/>
              </a:rPr>
              <a:t>) method has been used in converting printed text into editable text</a:t>
            </a:r>
          </a:p>
          <a:p>
            <a:pPr marL="342900" indent="-342900" algn="just">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Authors Satish Gojar, Rahul Joshi &amp; Dhanashree Gaigaware [4] have proposed that </a:t>
            </a:r>
            <a:r>
              <a:rPr lang="en-IN" sz="2000" b="1" dirty="0">
                <a:solidFill>
                  <a:prstClr val="black"/>
                </a:solidFill>
                <a:latin typeface="Times New Roman" panose="02020603050405020304" pitchFamily="18" charset="0"/>
                <a:cs typeface="Times New Roman" panose="02020603050405020304" pitchFamily="18" charset="0"/>
              </a:rPr>
              <a:t>Selenium IDE </a:t>
            </a:r>
            <a:r>
              <a:rPr lang="en-IN" sz="2000" dirty="0">
                <a:solidFill>
                  <a:prstClr val="black"/>
                </a:solidFill>
                <a:latin typeface="Times New Roman" panose="02020603050405020304" pitchFamily="18" charset="0"/>
                <a:cs typeface="Times New Roman" panose="02020603050405020304" pitchFamily="18" charset="0"/>
              </a:rPr>
              <a:t>is an integrated development 	environment to build the test scripts </a:t>
            </a:r>
          </a:p>
          <a:p>
            <a:pPr algn="just"/>
            <a:endParaRPr lang="en-IN"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243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680B53-9BC9-4BE1-AA83-2731F65314C9}"/>
              </a:ext>
            </a:extLst>
          </p:cNvPr>
          <p:cNvSpPr/>
          <p:nvPr/>
        </p:nvSpPr>
        <p:spPr>
          <a:xfrm>
            <a:off x="1828800" y="2528055"/>
            <a:ext cx="8711694" cy="707886"/>
          </a:xfrm>
          <a:prstGeom prst="rect">
            <a:avLst/>
          </a:prstGeom>
        </p:spPr>
        <p:txBody>
          <a:bodyPr wrap="square">
            <a:spAutoFit/>
          </a:bodyPr>
          <a:lstStyle/>
          <a:p>
            <a:pPr lvl="0"/>
            <a:r>
              <a:rPr lang="en-US" sz="2000" dirty="0">
                <a:solidFill>
                  <a:prstClr val="black"/>
                </a:solidFill>
                <a:latin typeface="Times New Roman" panose="02020603050405020304" pitchFamily="18" charset="0"/>
                <a:cs typeface="Times New Roman" panose="02020603050405020304" pitchFamily="18" charset="0"/>
              </a:rPr>
              <a:t>To design and develop a API to Resize, Validate and Verify Images to assist in the process of uploading Documents for the user.</a:t>
            </a:r>
          </a:p>
        </p:txBody>
      </p:sp>
      <p:sp>
        <p:nvSpPr>
          <p:cNvPr id="5" name="Rectangle 4">
            <a:extLst>
              <a:ext uri="{FF2B5EF4-FFF2-40B4-BE49-F238E27FC236}">
                <a16:creationId xmlns:a16="http://schemas.microsoft.com/office/drawing/2014/main" id="{0FEB67CF-C075-4357-97CD-C6D93B5A895E}"/>
              </a:ext>
            </a:extLst>
          </p:cNvPr>
          <p:cNvSpPr/>
          <p:nvPr/>
        </p:nvSpPr>
        <p:spPr>
          <a:xfrm>
            <a:off x="1828800" y="758785"/>
            <a:ext cx="8711693" cy="1015663"/>
          </a:xfrm>
          <a:prstGeom prst="rect">
            <a:avLst/>
          </a:prstGeom>
        </p:spPr>
        <p:txBody>
          <a:bodyPr wrap="square">
            <a:spAutoFit/>
          </a:bodyPr>
          <a:lstStyle/>
          <a:p>
            <a:pPr lvl="0"/>
            <a:r>
              <a:rPr lang="en-US" sz="2000" dirty="0">
                <a:solidFill>
                  <a:prstClr val="black"/>
                </a:solidFill>
                <a:latin typeface="Times New Roman" panose="02020603050405020304" pitchFamily="18" charset="0"/>
                <a:cs typeface="Times New Roman" panose="02020603050405020304" pitchFamily="18" charset="0"/>
              </a:rPr>
              <a:t>People face problems while </a:t>
            </a:r>
            <a:r>
              <a:rPr lang="en-US" sz="2000" dirty="0">
                <a:latin typeface="Times New Roman" panose="02020603050405020304" pitchFamily="18" charset="0"/>
                <a:cs typeface="Times New Roman" panose="02020603050405020304" pitchFamily="18" charset="0"/>
              </a:rPr>
              <a:t>monitoring, adjusting the size and dimensions of the document images(jpeg and png) requested by the websites and hence are unable to use the online facilities with ease.</a:t>
            </a:r>
            <a:endParaRPr lang="en-US" sz="2000" dirty="0">
              <a:solidFill>
                <a:prstClr val="black"/>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88C17BB-6B50-484B-A77A-EE0B7FFBF26C}"/>
              </a:ext>
            </a:extLst>
          </p:cNvPr>
          <p:cNvSpPr/>
          <p:nvPr/>
        </p:nvSpPr>
        <p:spPr>
          <a:xfrm>
            <a:off x="1828800" y="3943964"/>
            <a:ext cx="8757526" cy="132343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This API can be used by: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Any website that requires resizing for the images uploaded by the website users.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Websites that require validation, verification of authenticity and information of content of the document in the image.</a:t>
            </a:r>
          </a:p>
        </p:txBody>
      </p:sp>
      <p:pic>
        <p:nvPicPr>
          <p:cNvPr id="8" name="Picture 7">
            <a:extLst>
              <a:ext uri="{FF2B5EF4-FFF2-40B4-BE49-F238E27FC236}">
                <a16:creationId xmlns:a16="http://schemas.microsoft.com/office/drawing/2014/main" id="{35DB8F65-5C2A-42F3-85D4-10D8FB71F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146" y="5277673"/>
            <a:ext cx="2204511" cy="1431785"/>
          </a:xfrm>
          <a:prstGeom prst="rect">
            <a:avLst/>
          </a:prstGeom>
        </p:spPr>
      </p:pic>
      <p:pic>
        <p:nvPicPr>
          <p:cNvPr id="9" name="Picture 8">
            <a:extLst>
              <a:ext uri="{FF2B5EF4-FFF2-40B4-BE49-F238E27FC236}">
                <a16:creationId xmlns:a16="http://schemas.microsoft.com/office/drawing/2014/main" id="{21899BA3-4F26-4FC2-998C-AD5D9E5B6B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6614" y="5267403"/>
            <a:ext cx="2121898" cy="1447798"/>
          </a:xfrm>
          <a:prstGeom prst="rect">
            <a:avLst/>
          </a:prstGeom>
        </p:spPr>
      </p:pic>
      <p:pic>
        <p:nvPicPr>
          <p:cNvPr id="10" name="Picture 9">
            <a:extLst>
              <a:ext uri="{FF2B5EF4-FFF2-40B4-BE49-F238E27FC236}">
                <a16:creationId xmlns:a16="http://schemas.microsoft.com/office/drawing/2014/main" id="{6D5820CF-C89B-4415-87F3-78141823C0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400" y="5277673"/>
            <a:ext cx="1625094" cy="1427259"/>
          </a:xfrm>
          <a:prstGeom prst="rect">
            <a:avLst/>
          </a:prstGeom>
        </p:spPr>
      </p:pic>
      <p:sp>
        <p:nvSpPr>
          <p:cNvPr id="11" name="Title 1">
            <a:extLst>
              <a:ext uri="{FF2B5EF4-FFF2-40B4-BE49-F238E27FC236}">
                <a16:creationId xmlns:a16="http://schemas.microsoft.com/office/drawing/2014/main" id="{1ACC9EE4-02F0-3542-9EB2-7133E18C24B6}"/>
              </a:ext>
            </a:extLst>
          </p:cNvPr>
          <p:cNvSpPr txBox="1">
            <a:spLocks/>
          </p:cNvSpPr>
          <p:nvPr/>
        </p:nvSpPr>
        <p:spPr>
          <a:xfrm>
            <a:off x="2621337" y="5178"/>
            <a:ext cx="7172451" cy="69723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a:latin typeface="Times New Roman" panose="02020603050405020304" pitchFamily="18" charset="0"/>
                <a:cs typeface="Times New Roman" panose="02020603050405020304" pitchFamily="18" charset="0"/>
              </a:rPr>
              <a:t>Problem Identification</a:t>
            </a:r>
          </a:p>
        </p:txBody>
      </p:sp>
      <p:sp>
        <p:nvSpPr>
          <p:cNvPr id="12" name="Title 1">
            <a:extLst>
              <a:ext uri="{FF2B5EF4-FFF2-40B4-BE49-F238E27FC236}">
                <a16:creationId xmlns:a16="http://schemas.microsoft.com/office/drawing/2014/main" id="{2153630A-32B1-774C-BF0D-C8EEFC173EE6}"/>
              </a:ext>
            </a:extLst>
          </p:cNvPr>
          <p:cNvSpPr txBox="1">
            <a:spLocks/>
          </p:cNvSpPr>
          <p:nvPr/>
        </p:nvSpPr>
        <p:spPr>
          <a:xfrm>
            <a:off x="2621337" y="1773228"/>
            <a:ext cx="7172451" cy="69723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a:latin typeface="Times New Roman" panose="02020603050405020304" pitchFamily="18" charset="0"/>
                <a:cs typeface="Times New Roman" panose="02020603050405020304" pitchFamily="18" charset="0"/>
              </a:rPr>
              <a:t>Problem Statement</a:t>
            </a:r>
          </a:p>
        </p:txBody>
      </p:sp>
      <p:sp>
        <p:nvSpPr>
          <p:cNvPr id="13" name="Title 1">
            <a:extLst>
              <a:ext uri="{FF2B5EF4-FFF2-40B4-BE49-F238E27FC236}">
                <a16:creationId xmlns:a16="http://schemas.microsoft.com/office/drawing/2014/main" id="{D6F4030B-C1AA-8941-80BA-192E8E218BE4}"/>
              </a:ext>
            </a:extLst>
          </p:cNvPr>
          <p:cNvSpPr txBox="1">
            <a:spLocks/>
          </p:cNvSpPr>
          <p:nvPr/>
        </p:nvSpPr>
        <p:spPr>
          <a:xfrm>
            <a:off x="2588895" y="3289908"/>
            <a:ext cx="7172451" cy="69723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a:latin typeface="Times New Roman" panose="02020603050405020304" pitchFamily="18" charset="0"/>
                <a:cs typeface="Times New Roman" panose="02020603050405020304" pitchFamily="18" charset="0"/>
              </a:rPr>
              <a:t>Scope</a:t>
            </a:r>
          </a:p>
        </p:txBody>
      </p:sp>
    </p:spTree>
    <p:extLst>
      <p:ext uri="{BB962C8B-B14F-4D97-AF65-F5344CB8AC3E}">
        <p14:creationId xmlns:p14="http://schemas.microsoft.com/office/powerpoint/2010/main" val="4068468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1F849-369A-4FF4-8EFE-04AE766E346B}"/>
              </a:ext>
            </a:extLst>
          </p:cNvPr>
          <p:cNvSpPr txBox="1">
            <a:spLocks/>
          </p:cNvSpPr>
          <p:nvPr/>
        </p:nvSpPr>
        <p:spPr>
          <a:xfrm>
            <a:off x="1978447" y="188639"/>
            <a:ext cx="8229600" cy="854968"/>
          </a:xfrm>
          <a:prstGeom prst="rect">
            <a:avLst/>
          </a:prstGeom>
        </p:spPr>
        <p:txBody>
          <a:bodyPr/>
          <a:lstStyle/>
          <a:p>
            <a:pPr algn="ctr"/>
            <a:endParaRPr lang="en-US" altLang="en-US" sz="4400" dirty="0"/>
          </a:p>
        </p:txBody>
      </p:sp>
      <p:sp>
        <p:nvSpPr>
          <p:cNvPr id="8" name="Title 1">
            <a:extLst>
              <a:ext uri="{FF2B5EF4-FFF2-40B4-BE49-F238E27FC236}">
                <a16:creationId xmlns:a16="http://schemas.microsoft.com/office/drawing/2014/main" id="{1D7F726E-EB2F-426A-801B-D866A94EEBBC}"/>
              </a:ext>
            </a:extLst>
          </p:cNvPr>
          <p:cNvSpPr txBox="1">
            <a:spLocks/>
          </p:cNvSpPr>
          <p:nvPr/>
        </p:nvSpPr>
        <p:spPr>
          <a:xfrm>
            <a:off x="1945020" y="2708920"/>
            <a:ext cx="8229600" cy="854968"/>
          </a:xfrm>
          <a:prstGeom prst="rect">
            <a:avLst/>
          </a:prstGeom>
        </p:spPr>
        <p:txBody>
          <a:bodyPr/>
          <a:lstStyle/>
          <a:p>
            <a:pPr algn="ctr"/>
            <a:endParaRPr lang="en-US" altLang="en-US" sz="4400" dirty="0">
              <a:latin typeface="Times New Roman" pitchFamily="18" charset="0"/>
              <a:cs typeface="Times New Roman" pitchFamily="18" charset="0"/>
            </a:endParaRPr>
          </a:p>
        </p:txBody>
      </p:sp>
      <p:sp>
        <p:nvSpPr>
          <p:cNvPr id="12" name="TextBox 11">
            <a:extLst>
              <a:ext uri="{FF2B5EF4-FFF2-40B4-BE49-F238E27FC236}">
                <a16:creationId xmlns:a16="http://schemas.microsoft.com/office/drawing/2014/main" id="{8B8ED5A2-4076-4448-8297-900C3C535CD6}"/>
              </a:ext>
            </a:extLst>
          </p:cNvPr>
          <p:cNvSpPr txBox="1"/>
          <p:nvPr/>
        </p:nvSpPr>
        <p:spPr>
          <a:xfrm>
            <a:off x="2660342" y="1266200"/>
            <a:ext cx="6865810"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Successfully deploy a Web API to:</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Resize Images based on size(memory) and dimensions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Extract information in the document using OCR</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Check the validity of the document in the image uploaded</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Verify the authenticity of the document</a:t>
            </a:r>
          </a:p>
        </p:txBody>
      </p:sp>
      <p:pic>
        <p:nvPicPr>
          <p:cNvPr id="13" name="Picture 4" descr="Advanced API (ENS) - ONDA DIAS">
            <a:extLst>
              <a:ext uri="{FF2B5EF4-FFF2-40B4-BE49-F238E27FC236}">
                <a16:creationId xmlns:a16="http://schemas.microsoft.com/office/drawing/2014/main" id="{1A15D00D-DFC1-D24C-8BC4-1598FFAE9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563888"/>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8AC1ED0-5CDD-9347-A6D1-B927E52CDE4A}"/>
              </a:ext>
            </a:extLst>
          </p:cNvPr>
          <p:cNvPicPr>
            <a:picLocks noChangeAspect="1"/>
          </p:cNvPicPr>
          <p:nvPr/>
        </p:nvPicPr>
        <p:blipFill>
          <a:blip r:embed="rId3"/>
          <a:stretch>
            <a:fillRect/>
          </a:stretch>
        </p:blipFill>
        <p:spPr>
          <a:xfrm>
            <a:off x="6574289" y="4038600"/>
            <a:ext cx="1990387" cy="1725930"/>
          </a:xfrm>
          <a:prstGeom prst="rect">
            <a:avLst/>
          </a:prstGeom>
        </p:spPr>
      </p:pic>
      <p:sp>
        <p:nvSpPr>
          <p:cNvPr id="10" name="Title 1">
            <a:extLst>
              <a:ext uri="{FF2B5EF4-FFF2-40B4-BE49-F238E27FC236}">
                <a16:creationId xmlns:a16="http://schemas.microsoft.com/office/drawing/2014/main" id="{24E11468-32F0-144D-B08E-8870B6A6727D}"/>
              </a:ext>
            </a:extLst>
          </p:cNvPr>
          <p:cNvSpPr txBox="1">
            <a:spLocks/>
          </p:cNvSpPr>
          <p:nvPr/>
        </p:nvSpPr>
        <p:spPr>
          <a:xfrm>
            <a:off x="2339980" y="255666"/>
            <a:ext cx="7172451" cy="69723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a:latin typeface="Times New Roman" panose="02020603050405020304" pitchFamily="18" charset="0"/>
                <a:cs typeface="Times New Roman" panose="02020603050405020304" pitchFamily="18" charset="0"/>
              </a:rPr>
              <a:t>Goals &amp; Objectives</a:t>
            </a:r>
          </a:p>
        </p:txBody>
      </p:sp>
    </p:spTree>
    <p:extLst>
      <p:ext uri="{BB962C8B-B14F-4D97-AF65-F5344CB8AC3E}">
        <p14:creationId xmlns:p14="http://schemas.microsoft.com/office/powerpoint/2010/main" val="37915236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9A7E12A-DB1A-4708-89B1-6421755C1E93}"/>
              </a:ext>
            </a:extLst>
          </p:cNvPr>
          <p:cNvSpPr>
            <a:spLocks noGrp="1"/>
          </p:cNvSpPr>
          <p:nvPr>
            <p:ph type="title"/>
          </p:nvPr>
        </p:nvSpPr>
        <p:spPr>
          <a:xfrm>
            <a:off x="1981200" y="274680"/>
            <a:ext cx="8229240" cy="677108"/>
          </a:xfrm>
        </p:spPr>
        <p:txBody>
          <a:bodyPr>
            <a:noAutofit/>
          </a:bodyPr>
          <a:lstStyle/>
          <a:p>
            <a:pPr algn="ctr" eaLnBrk="1" hangingPunct="1"/>
            <a:r>
              <a:rPr lang="en-US" altLang="en-US" sz="4400" b="1" dirty="0">
                <a:latin typeface="Times New Roman" panose="02020603050405020304" pitchFamily="18" charset="0"/>
                <a:cs typeface="Times New Roman" panose="02020603050405020304" pitchFamily="18" charset="0"/>
              </a:rPr>
              <a:t>Methodology</a:t>
            </a:r>
          </a:p>
        </p:txBody>
      </p:sp>
      <p:sp>
        <p:nvSpPr>
          <p:cNvPr id="2" name="TextBox 1">
            <a:extLst>
              <a:ext uri="{FF2B5EF4-FFF2-40B4-BE49-F238E27FC236}">
                <a16:creationId xmlns:a16="http://schemas.microsoft.com/office/drawing/2014/main" id="{72CA93FE-6975-DB45-B1C4-C8C38E0583D4}"/>
              </a:ext>
            </a:extLst>
          </p:cNvPr>
          <p:cNvSpPr txBox="1"/>
          <p:nvPr/>
        </p:nvSpPr>
        <p:spPr>
          <a:xfrm>
            <a:off x="1847528" y="1303972"/>
            <a:ext cx="8064896"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images are uploaded to a website by the user. </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website calls the API for the function that it needs to be performed.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API starts with resizing the image according to the website’s requirement.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Based on the website’s requirement which is either or both validation of a document or/and verification of authenticity of the document in the image, respective functions are executed by the API.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resized image is sent to the website developer with the details of the document if requested(OCR). </a:t>
            </a:r>
          </a:p>
        </p:txBody>
      </p:sp>
      <p:pic>
        <p:nvPicPr>
          <p:cNvPr id="3" name="Picture 2">
            <a:extLst>
              <a:ext uri="{FF2B5EF4-FFF2-40B4-BE49-F238E27FC236}">
                <a16:creationId xmlns:a16="http://schemas.microsoft.com/office/drawing/2014/main" id="{309F6579-21FB-8440-9D06-6DEA1038A8A5}"/>
              </a:ext>
            </a:extLst>
          </p:cNvPr>
          <p:cNvPicPr>
            <a:picLocks noChangeAspect="1"/>
          </p:cNvPicPr>
          <p:nvPr/>
        </p:nvPicPr>
        <p:blipFill>
          <a:blip r:embed="rId2"/>
          <a:stretch>
            <a:fillRect/>
          </a:stretch>
        </p:blipFill>
        <p:spPr>
          <a:xfrm>
            <a:off x="5735961" y="4417528"/>
            <a:ext cx="3960440" cy="2162410"/>
          </a:xfrm>
          <a:prstGeom prst="rect">
            <a:avLst/>
          </a:prstGeom>
        </p:spPr>
      </p:pic>
      <p:pic>
        <p:nvPicPr>
          <p:cNvPr id="6" name="Picture 5">
            <a:extLst>
              <a:ext uri="{FF2B5EF4-FFF2-40B4-BE49-F238E27FC236}">
                <a16:creationId xmlns:a16="http://schemas.microsoft.com/office/drawing/2014/main" id="{EC587C33-EB90-0447-B9A0-6C5F5AF6C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4417528"/>
            <a:ext cx="2362200" cy="21624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04B767-23D7-2249-8D50-75C18C05174F}"/>
              </a:ext>
            </a:extLst>
          </p:cNvPr>
          <p:cNvSpPr>
            <a:spLocks noGrp="1"/>
          </p:cNvSpPr>
          <p:nvPr>
            <p:ph idx="1"/>
          </p:nvPr>
        </p:nvSpPr>
        <p:spPr>
          <a:xfrm>
            <a:off x="1991544" y="692697"/>
            <a:ext cx="8229240" cy="1538883"/>
          </a:xfrm>
        </p:spPr>
        <p:txBody>
          <a:bodyPr>
            <a:normAutofit fontScale="92500" lnSpcReduction="10000"/>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If the document in the image is not validated or verified when requested, an error code or message is sent to the website developer. The website can then prompt the user to upload a valid and proper image, again. </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If the document is successfully validated and/or verified, a success code or message is sent to the developer. </a:t>
            </a:r>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E410D14-CF16-C340-877C-8ABD4AE9E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743198"/>
            <a:ext cx="2935139" cy="2377629"/>
          </a:xfrm>
          <a:prstGeom prst="rect">
            <a:avLst/>
          </a:prstGeom>
        </p:spPr>
      </p:pic>
      <p:pic>
        <p:nvPicPr>
          <p:cNvPr id="11" name="Picture 10">
            <a:extLst>
              <a:ext uri="{FF2B5EF4-FFF2-40B4-BE49-F238E27FC236}">
                <a16:creationId xmlns:a16="http://schemas.microsoft.com/office/drawing/2014/main" id="{C662B3E5-68D8-A64D-9C17-B0B96B6DC5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3017614"/>
            <a:ext cx="2286000" cy="1828799"/>
          </a:xfrm>
          <a:prstGeom prst="rect">
            <a:avLst/>
          </a:prstGeom>
        </p:spPr>
      </p:pic>
    </p:spTree>
    <p:extLst>
      <p:ext uri="{BB962C8B-B14F-4D97-AF65-F5344CB8AC3E}">
        <p14:creationId xmlns:p14="http://schemas.microsoft.com/office/powerpoint/2010/main" val="167590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FC67C04-0E64-6243-A528-428CE7F51081}"/>
              </a:ext>
            </a:extLst>
          </p:cNvPr>
          <p:cNvSpPr/>
          <p:nvPr/>
        </p:nvSpPr>
        <p:spPr>
          <a:xfrm>
            <a:off x="1868066" y="1462456"/>
            <a:ext cx="1143000" cy="8382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53" name="TextBox 52">
            <a:extLst>
              <a:ext uri="{FF2B5EF4-FFF2-40B4-BE49-F238E27FC236}">
                <a16:creationId xmlns:a16="http://schemas.microsoft.com/office/drawing/2014/main" id="{BE6C44DE-B9D0-D642-BF23-B0FC143C82E9}"/>
              </a:ext>
            </a:extLst>
          </p:cNvPr>
          <p:cNvSpPr txBox="1"/>
          <p:nvPr/>
        </p:nvSpPr>
        <p:spPr>
          <a:xfrm>
            <a:off x="3181638" y="1246432"/>
            <a:ext cx="1368152" cy="646331"/>
          </a:xfrm>
          <a:prstGeom prst="rect">
            <a:avLst/>
          </a:prstGeom>
          <a:noFill/>
        </p:spPr>
        <p:txBody>
          <a:bodyPr wrap="square" rtlCol="0">
            <a:spAutoFit/>
          </a:bodyPr>
          <a:lstStyle/>
          <a:p>
            <a:pPr algn="ctr"/>
            <a:r>
              <a:rPr lang="en-US" dirty="0"/>
              <a:t>UPLOAD</a:t>
            </a:r>
          </a:p>
          <a:p>
            <a:pPr algn="ctr"/>
            <a:r>
              <a:rPr lang="en-US" dirty="0"/>
              <a:t>IMAGE(S)</a:t>
            </a:r>
          </a:p>
        </p:txBody>
      </p:sp>
      <p:cxnSp>
        <p:nvCxnSpPr>
          <p:cNvPr id="54" name="Straight Arrow Connector 53">
            <a:extLst>
              <a:ext uri="{FF2B5EF4-FFF2-40B4-BE49-F238E27FC236}">
                <a16:creationId xmlns:a16="http://schemas.microsoft.com/office/drawing/2014/main" id="{13A064FB-FEC3-CA4D-83E4-5D5487C8251A}"/>
              </a:ext>
            </a:extLst>
          </p:cNvPr>
          <p:cNvCxnSpPr>
            <a:cxnSpLocks/>
          </p:cNvCxnSpPr>
          <p:nvPr/>
        </p:nvCxnSpPr>
        <p:spPr>
          <a:xfrm>
            <a:off x="3011066" y="1881556"/>
            <a:ext cx="1538724"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4F70546F-5E04-9349-B647-32CA7BAF5DD9}"/>
              </a:ext>
            </a:extLst>
          </p:cNvPr>
          <p:cNvSpPr/>
          <p:nvPr/>
        </p:nvSpPr>
        <p:spPr>
          <a:xfrm>
            <a:off x="4571569" y="1456807"/>
            <a:ext cx="1264400" cy="83820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WEBSITE</a:t>
            </a:r>
          </a:p>
        </p:txBody>
      </p:sp>
      <p:pic>
        <p:nvPicPr>
          <p:cNvPr id="56" name="Picture 55">
            <a:extLst>
              <a:ext uri="{FF2B5EF4-FFF2-40B4-BE49-F238E27FC236}">
                <a16:creationId xmlns:a16="http://schemas.microsoft.com/office/drawing/2014/main" id="{F2908AED-FE83-9244-8517-8AC677F3C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320" y="1954485"/>
            <a:ext cx="1358230" cy="822718"/>
          </a:xfrm>
          <a:prstGeom prst="rect">
            <a:avLst/>
          </a:prstGeom>
        </p:spPr>
      </p:pic>
      <p:cxnSp>
        <p:nvCxnSpPr>
          <p:cNvPr id="57" name="Straight Arrow Connector 56">
            <a:extLst>
              <a:ext uri="{FF2B5EF4-FFF2-40B4-BE49-F238E27FC236}">
                <a16:creationId xmlns:a16="http://schemas.microsoft.com/office/drawing/2014/main" id="{31CC66D8-23D2-3940-BC41-CFA3AA5EDD46}"/>
              </a:ext>
            </a:extLst>
          </p:cNvPr>
          <p:cNvCxnSpPr>
            <a:cxnSpLocks/>
          </p:cNvCxnSpPr>
          <p:nvPr/>
        </p:nvCxnSpPr>
        <p:spPr>
          <a:xfrm flipH="1">
            <a:off x="5839677" y="1875907"/>
            <a:ext cx="571500"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23349214-E794-B74E-8E29-4DD00DFB0A93}"/>
              </a:ext>
            </a:extLst>
          </p:cNvPr>
          <p:cNvCxnSpPr>
            <a:cxnSpLocks/>
          </p:cNvCxnSpPr>
          <p:nvPr/>
        </p:nvCxnSpPr>
        <p:spPr>
          <a:xfrm flipH="1">
            <a:off x="6388110" y="1875907"/>
            <a:ext cx="6365" cy="145875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73F4A8E8-0990-B740-A85F-16D5C8013B9B}"/>
              </a:ext>
            </a:extLst>
          </p:cNvPr>
          <p:cNvSpPr/>
          <p:nvPr/>
        </p:nvSpPr>
        <p:spPr>
          <a:xfrm>
            <a:off x="5816610" y="3334664"/>
            <a:ext cx="1143000" cy="8382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cxnSp>
        <p:nvCxnSpPr>
          <p:cNvPr id="60" name="Straight Arrow Connector 59">
            <a:extLst>
              <a:ext uri="{FF2B5EF4-FFF2-40B4-BE49-F238E27FC236}">
                <a16:creationId xmlns:a16="http://schemas.microsoft.com/office/drawing/2014/main" id="{C2C1B84C-9564-F647-84D2-37109254FF8C}"/>
              </a:ext>
            </a:extLst>
          </p:cNvPr>
          <p:cNvCxnSpPr>
            <a:cxnSpLocks/>
          </p:cNvCxnSpPr>
          <p:nvPr/>
        </p:nvCxnSpPr>
        <p:spPr>
          <a:xfrm>
            <a:off x="6954777" y="3753764"/>
            <a:ext cx="673929" cy="0"/>
          </a:xfrm>
          <a:prstGeom prst="straightConnector1">
            <a:avLst/>
          </a:prstGeom>
          <a:ln w="50800">
            <a:headEnd type="triangle"/>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688C92E5-2AA1-C64A-BE0E-A63BFEF0BE7B}"/>
              </a:ext>
            </a:extLst>
          </p:cNvPr>
          <p:cNvSpPr/>
          <p:nvPr/>
        </p:nvSpPr>
        <p:spPr>
          <a:xfrm>
            <a:off x="7628706" y="3334664"/>
            <a:ext cx="1143000" cy="838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RESIZE</a:t>
            </a:r>
          </a:p>
        </p:txBody>
      </p:sp>
      <p:cxnSp>
        <p:nvCxnSpPr>
          <p:cNvPr id="62" name="Straight Arrow Connector 61">
            <a:extLst>
              <a:ext uri="{FF2B5EF4-FFF2-40B4-BE49-F238E27FC236}">
                <a16:creationId xmlns:a16="http://schemas.microsoft.com/office/drawing/2014/main" id="{E715A0F6-1382-9A44-B0EC-F25A9B2150FC}"/>
              </a:ext>
            </a:extLst>
          </p:cNvPr>
          <p:cNvCxnSpPr>
            <a:cxnSpLocks/>
            <a:stCxn id="61" idx="3"/>
          </p:cNvCxnSpPr>
          <p:nvPr/>
        </p:nvCxnSpPr>
        <p:spPr>
          <a:xfrm>
            <a:off x="8771706" y="3753764"/>
            <a:ext cx="657214" cy="0"/>
          </a:xfrm>
          <a:prstGeom prst="straightConnector1">
            <a:avLst/>
          </a:prstGeom>
          <a:ln w="50800">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DFF2A2A1-660C-EC49-A163-68DC5813FEAB}"/>
              </a:ext>
            </a:extLst>
          </p:cNvPr>
          <p:cNvSpPr/>
          <p:nvPr/>
        </p:nvSpPr>
        <p:spPr>
          <a:xfrm>
            <a:off x="9443072" y="3334664"/>
            <a:ext cx="749707" cy="838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OCR</a:t>
            </a:r>
          </a:p>
        </p:txBody>
      </p:sp>
      <p:sp>
        <p:nvSpPr>
          <p:cNvPr id="64" name="Rectangle 63">
            <a:extLst>
              <a:ext uri="{FF2B5EF4-FFF2-40B4-BE49-F238E27FC236}">
                <a16:creationId xmlns:a16="http://schemas.microsoft.com/office/drawing/2014/main" id="{7CDB37D1-F53C-5B4F-B0CF-BE49F223E544}"/>
              </a:ext>
            </a:extLst>
          </p:cNvPr>
          <p:cNvSpPr/>
          <p:nvPr/>
        </p:nvSpPr>
        <p:spPr>
          <a:xfrm>
            <a:off x="8433422" y="5625972"/>
            <a:ext cx="2019300" cy="838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CHECK</a:t>
            </a:r>
          </a:p>
        </p:txBody>
      </p:sp>
      <p:cxnSp>
        <p:nvCxnSpPr>
          <p:cNvPr id="65" name="Straight Arrow Connector 64">
            <a:extLst>
              <a:ext uri="{FF2B5EF4-FFF2-40B4-BE49-F238E27FC236}">
                <a16:creationId xmlns:a16="http://schemas.microsoft.com/office/drawing/2014/main" id="{978C8C5D-3685-354D-94E8-06C9A150D855}"/>
              </a:ext>
            </a:extLst>
          </p:cNvPr>
          <p:cNvCxnSpPr>
            <a:cxnSpLocks/>
          </p:cNvCxnSpPr>
          <p:nvPr/>
        </p:nvCxnSpPr>
        <p:spPr>
          <a:xfrm flipH="1">
            <a:off x="9817925" y="4172864"/>
            <a:ext cx="9347" cy="1453108"/>
          </a:xfrm>
          <a:prstGeom prst="straightConnector1">
            <a:avLst/>
          </a:prstGeom>
          <a:ln w="50800">
            <a:headEnd type="triangle"/>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F8A8B46C-54EE-6E4D-9DEA-55FD8C518CA2}"/>
              </a:ext>
            </a:extLst>
          </p:cNvPr>
          <p:cNvCxnSpPr>
            <a:cxnSpLocks/>
          </p:cNvCxnSpPr>
          <p:nvPr/>
        </p:nvCxnSpPr>
        <p:spPr>
          <a:xfrm flipH="1">
            <a:off x="7772722" y="6054269"/>
            <a:ext cx="660701"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D9523E6B-5F89-AD4D-B5F0-BF158CA0E700}"/>
              </a:ext>
            </a:extLst>
          </p:cNvPr>
          <p:cNvSpPr/>
          <p:nvPr/>
        </p:nvSpPr>
        <p:spPr>
          <a:xfrm>
            <a:off x="6629721" y="5635169"/>
            <a:ext cx="1143000" cy="838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VERIFY</a:t>
            </a:r>
          </a:p>
        </p:txBody>
      </p:sp>
      <p:cxnSp>
        <p:nvCxnSpPr>
          <p:cNvPr id="68" name="Straight Connector 67">
            <a:extLst>
              <a:ext uri="{FF2B5EF4-FFF2-40B4-BE49-F238E27FC236}">
                <a16:creationId xmlns:a16="http://schemas.microsoft.com/office/drawing/2014/main" id="{C740DE71-52FE-284F-8B65-C746B426F869}"/>
              </a:ext>
            </a:extLst>
          </p:cNvPr>
          <p:cNvCxnSpPr>
            <a:cxnSpLocks/>
          </p:cNvCxnSpPr>
          <p:nvPr/>
        </p:nvCxnSpPr>
        <p:spPr>
          <a:xfrm flipH="1">
            <a:off x="6411177" y="6043758"/>
            <a:ext cx="218545" cy="10511"/>
          </a:xfrm>
          <a:prstGeom prst="line">
            <a:avLst/>
          </a:prstGeom>
          <a:ln w="50800"/>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11CD65DE-D9B6-904B-A280-BA8DE4CAE3DE}"/>
              </a:ext>
            </a:extLst>
          </p:cNvPr>
          <p:cNvCxnSpPr>
            <a:cxnSpLocks/>
          </p:cNvCxnSpPr>
          <p:nvPr/>
        </p:nvCxnSpPr>
        <p:spPr>
          <a:xfrm flipH="1" flipV="1">
            <a:off x="6386413" y="4189815"/>
            <a:ext cx="13281" cy="188140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pic>
        <p:nvPicPr>
          <p:cNvPr id="70" name="Picture 69">
            <a:extLst>
              <a:ext uri="{FF2B5EF4-FFF2-40B4-BE49-F238E27FC236}">
                <a16:creationId xmlns:a16="http://schemas.microsoft.com/office/drawing/2014/main" id="{36670A21-D49E-0045-84E9-28F5A2498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423" y="4065667"/>
            <a:ext cx="1828801" cy="1774453"/>
          </a:xfrm>
          <a:prstGeom prst="rect">
            <a:avLst/>
          </a:prstGeom>
        </p:spPr>
      </p:pic>
      <p:sp>
        <p:nvSpPr>
          <p:cNvPr id="71" name="TextBox 70">
            <a:extLst>
              <a:ext uri="{FF2B5EF4-FFF2-40B4-BE49-F238E27FC236}">
                <a16:creationId xmlns:a16="http://schemas.microsoft.com/office/drawing/2014/main" id="{B6155C74-EA21-EE45-A16A-AF10306668C4}"/>
              </a:ext>
            </a:extLst>
          </p:cNvPr>
          <p:cNvSpPr txBox="1"/>
          <p:nvPr/>
        </p:nvSpPr>
        <p:spPr>
          <a:xfrm>
            <a:off x="6527926" y="2296442"/>
            <a:ext cx="1276128" cy="369332"/>
          </a:xfrm>
          <a:prstGeom prst="rect">
            <a:avLst/>
          </a:prstGeom>
          <a:noFill/>
        </p:spPr>
        <p:txBody>
          <a:bodyPr wrap="square" rtlCol="0">
            <a:spAutoFit/>
          </a:bodyPr>
          <a:lstStyle/>
          <a:p>
            <a:pPr algn="ctr"/>
            <a:r>
              <a:rPr lang="en-US" dirty="0"/>
              <a:t>ACTIVATE</a:t>
            </a:r>
          </a:p>
        </p:txBody>
      </p:sp>
      <p:pic>
        <p:nvPicPr>
          <p:cNvPr id="72" name="Picture 71">
            <a:extLst>
              <a:ext uri="{FF2B5EF4-FFF2-40B4-BE49-F238E27FC236}">
                <a16:creationId xmlns:a16="http://schemas.microsoft.com/office/drawing/2014/main" id="{1857EF6E-E1C8-994E-B1FC-113ABF8F6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676400"/>
            <a:ext cx="2256390" cy="1448714"/>
          </a:xfrm>
          <a:prstGeom prst="rect">
            <a:avLst/>
          </a:prstGeom>
        </p:spPr>
      </p:pic>
      <p:pic>
        <p:nvPicPr>
          <p:cNvPr id="73" name="Picture 72">
            <a:extLst>
              <a:ext uri="{FF2B5EF4-FFF2-40B4-BE49-F238E27FC236}">
                <a16:creationId xmlns:a16="http://schemas.microsoft.com/office/drawing/2014/main" id="{C6176053-9BCB-2D4B-BE78-B501E3698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979" y="4275027"/>
            <a:ext cx="2033579" cy="1752600"/>
          </a:xfrm>
          <a:prstGeom prst="rect">
            <a:avLst/>
          </a:prstGeom>
        </p:spPr>
      </p:pic>
      <p:sp>
        <p:nvSpPr>
          <p:cNvPr id="25" name="Title 1">
            <a:extLst>
              <a:ext uri="{FF2B5EF4-FFF2-40B4-BE49-F238E27FC236}">
                <a16:creationId xmlns:a16="http://schemas.microsoft.com/office/drawing/2014/main" id="{B5DEEBE1-1845-DF4A-B440-884C8F18F4DA}"/>
              </a:ext>
            </a:extLst>
          </p:cNvPr>
          <p:cNvSpPr>
            <a:spLocks noGrp="1"/>
          </p:cNvSpPr>
          <p:nvPr>
            <p:ph type="title"/>
          </p:nvPr>
        </p:nvSpPr>
        <p:spPr>
          <a:xfrm>
            <a:off x="2339980" y="255666"/>
            <a:ext cx="7172451" cy="697230"/>
          </a:xfrm>
        </p:spPr>
        <p:txBody>
          <a:bodyPr>
            <a:noAutofit/>
          </a:bodyPr>
          <a:lstStyle/>
          <a:p>
            <a:pPr algn="ctr"/>
            <a:r>
              <a:rPr lang="en-US" sz="4400" b="1" dirty="0">
                <a:latin typeface="Times New Roman" panose="02020603050405020304" pitchFamily="18" charset="0"/>
                <a:cs typeface="Times New Roman" panose="02020603050405020304" pitchFamily="18" charset="0"/>
              </a:rPr>
              <a:t>Block Diagram</a:t>
            </a:r>
          </a:p>
        </p:txBody>
      </p:sp>
    </p:spTree>
    <p:extLst>
      <p:ext uri="{BB962C8B-B14F-4D97-AF65-F5344CB8AC3E}">
        <p14:creationId xmlns:p14="http://schemas.microsoft.com/office/powerpoint/2010/main" val="251353777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{A2512425-C613-7246-BCBB-DB98C7571C0E}tf10001060</Template>
  <TotalTime>7484</TotalTime>
  <Words>1193</Words>
  <Application>Microsoft Macintosh PowerPoint</Application>
  <PresentationFormat>Widescreen</PresentationFormat>
  <Paragraphs>97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Times New Roman</vt:lpstr>
      <vt:lpstr>Trebuchet MS</vt:lpstr>
      <vt:lpstr>Wingdings 3</vt:lpstr>
      <vt:lpstr>Facet</vt:lpstr>
      <vt:lpstr>Department of Computer Science and Engineering Project Work Phase 1 +Seminar(17CSP78) 1st Review</vt:lpstr>
      <vt:lpstr>Introduction</vt:lpstr>
      <vt:lpstr>PowerPoint Presentation</vt:lpstr>
      <vt:lpstr>PowerPoint Presentation</vt:lpstr>
      <vt:lpstr>PowerPoint Presentation</vt:lpstr>
      <vt:lpstr>PowerPoint Presentation</vt:lpstr>
      <vt:lpstr>Methodology</vt:lpstr>
      <vt:lpstr>PowerPoint Presentation</vt:lpstr>
      <vt:lpstr>Block Diagram</vt:lpstr>
      <vt:lpstr>Modules</vt:lpstr>
      <vt:lpstr>PowerPoint Presentation</vt:lpstr>
      <vt:lpstr>Expected Outcomes</vt:lpstr>
      <vt:lpstr>References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Project Phase 1 +Seminar(17CSP78)</dc:title>
  <dc:creator>Nydile GR</dc:creator>
  <cp:lastModifiedBy>Ganesh Maudghalya</cp:lastModifiedBy>
  <cp:revision>62</cp:revision>
  <dcterms:created xsi:type="dcterms:W3CDTF">2020-11-21T03:33:12Z</dcterms:created>
  <dcterms:modified xsi:type="dcterms:W3CDTF">2020-12-30T14:07:44Z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2020-10-26T00:00:00Z</vt:filetime>
  </property>
  <property fmtid="{D5CDD505-2E9C-101B-9397-08002B2CF9AE}" pid="3" name="Creator">
    <vt:lpwstr>Microsoft® PowerPoint® 2013</vt:lpwstr>
  </property>
  <property fmtid="{D5CDD505-2E9C-101B-9397-08002B2CF9AE}" pid="4" name="LastSaved">
    <vt:filetime>2020-11-21T00:00:00Z</vt:filetime>
  </property>
</Properties>
</file>